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22"/>
  </p:notesMasterIdLst>
  <p:sldIdLst>
    <p:sldId id="256" r:id="rId2"/>
    <p:sldId id="329" r:id="rId3"/>
    <p:sldId id="304" r:id="rId4"/>
    <p:sldId id="321" r:id="rId5"/>
    <p:sldId id="328" r:id="rId6"/>
    <p:sldId id="320" r:id="rId7"/>
    <p:sldId id="319" r:id="rId8"/>
    <p:sldId id="343" r:id="rId9"/>
    <p:sldId id="337" r:id="rId10"/>
    <p:sldId id="335" r:id="rId11"/>
    <p:sldId id="336" r:id="rId12"/>
    <p:sldId id="332" r:id="rId13"/>
    <p:sldId id="340" r:id="rId14"/>
    <p:sldId id="325" r:id="rId15"/>
    <p:sldId id="339" r:id="rId16"/>
    <p:sldId id="313" r:id="rId17"/>
    <p:sldId id="334" r:id="rId18"/>
    <p:sldId id="341" r:id="rId19"/>
    <p:sldId id="342" r:id="rId20"/>
    <p:sldId id="333" r:id="rId21"/>
  </p:sldIdLst>
  <p:sldSz cx="9144000" cy="6858000" type="screen4x3"/>
  <p:notesSz cx="6858000" cy="9144000"/>
  <p:defaultText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67"/>
    <p:restoredTop sz="94729"/>
  </p:normalViewPr>
  <p:slideViewPr>
    <p:cSldViewPr snapToGrid="0" snapToObjects="1">
      <p:cViewPr varScale="1">
        <p:scale>
          <a:sx n="115" d="100"/>
          <a:sy n="115" d="100"/>
        </p:scale>
        <p:origin x="608" y="200"/>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C4DEA1-8BB1-EE43-8B07-2338CB5DCDE8}" type="datetimeFigureOut">
              <a:rPr kumimoji="1" lang="ja-JP" altLang="en-US" smtClean="0"/>
              <a:t>2021/2/1</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B1D9F4-3DCF-F343-8F40-1891E3A0DA45}" type="slidenum">
              <a:rPr kumimoji="1" lang="ja-JP" altLang="en-US" smtClean="0"/>
              <a:t>‹#›</a:t>
            </a:fld>
            <a:endParaRPr kumimoji="1" lang="ja-JP" altLang="en-US"/>
          </a:p>
        </p:txBody>
      </p:sp>
    </p:spTree>
    <p:extLst>
      <p:ext uri="{BB962C8B-B14F-4D97-AF65-F5344CB8AC3E}">
        <p14:creationId xmlns:p14="http://schemas.microsoft.com/office/powerpoint/2010/main" val="424679258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44B1D9F4-3DCF-F343-8F40-1891E3A0DA45}" type="slidenum">
              <a:rPr kumimoji="1" lang="ja-JP" altLang="en-US" smtClean="0"/>
              <a:t>7</a:t>
            </a:fld>
            <a:endParaRPr kumimoji="1" lang="ja-JP" altLang="en-US"/>
          </a:p>
        </p:txBody>
      </p:sp>
    </p:spTree>
    <p:extLst>
      <p:ext uri="{BB962C8B-B14F-4D97-AF65-F5344CB8AC3E}">
        <p14:creationId xmlns:p14="http://schemas.microsoft.com/office/powerpoint/2010/main" val="3363703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44B1D9F4-3DCF-F343-8F40-1891E3A0DA45}" type="slidenum">
              <a:rPr kumimoji="1" lang="ja-JP" altLang="en-US" smtClean="0"/>
              <a:t>19</a:t>
            </a:fld>
            <a:endParaRPr kumimoji="1" lang="ja-JP" altLang="en-US"/>
          </a:p>
        </p:txBody>
      </p:sp>
    </p:spTree>
    <p:extLst>
      <p:ext uri="{BB962C8B-B14F-4D97-AF65-F5344CB8AC3E}">
        <p14:creationId xmlns:p14="http://schemas.microsoft.com/office/powerpoint/2010/main" val="1838929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9BFFA49-A2BC-B84E-AA69-15314198A525}"/>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610384DE-160B-DD41-95B4-2AAAFC259FB1}"/>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D3F74FD5-E23D-684D-9C18-CCAAA222CCFF}"/>
              </a:ext>
            </a:extLst>
          </p:cNvPr>
          <p:cNvSpPr>
            <a:spLocks noGrp="1"/>
          </p:cNvSpPr>
          <p:nvPr>
            <p:ph type="dt" sz="half" idx="10"/>
          </p:nvPr>
        </p:nvSpPr>
        <p:spPr/>
        <p:txBody>
          <a:bodyPr/>
          <a:lstStyle/>
          <a:p>
            <a:fld id="{027A319C-D4A0-3E4A-BE2E-965AEE9F474D}" type="datetimeFigureOut">
              <a:rPr kumimoji="1" lang="ja-JP" altLang="en-US" smtClean="0"/>
              <a:t>2021/2/1</a:t>
            </a:fld>
            <a:endParaRPr kumimoji="1" lang="ja-JP" altLang="en-US"/>
          </a:p>
        </p:txBody>
      </p:sp>
      <p:sp>
        <p:nvSpPr>
          <p:cNvPr id="5" name="フッター プレースホルダー 4">
            <a:extLst>
              <a:ext uri="{FF2B5EF4-FFF2-40B4-BE49-F238E27FC236}">
                <a16:creationId xmlns:a16="http://schemas.microsoft.com/office/drawing/2014/main" id="{EEE2AF91-AD57-A248-9F4B-8E0150ABF85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651B857-D5EE-9648-8550-12A7E586414D}"/>
              </a:ext>
            </a:extLst>
          </p:cNvPr>
          <p:cNvSpPr>
            <a:spLocks noGrp="1"/>
          </p:cNvSpPr>
          <p:nvPr>
            <p:ph type="sldNum" sz="quarter" idx="12"/>
          </p:nvPr>
        </p:nvSpPr>
        <p:spPr/>
        <p:txBody>
          <a:bodyPr/>
          <a:lstStyle/>
          <a:p>
            <a:fld id="{F0B809A7-0545-6340-80EF-7F03E50781A4}" type="slidenum">
              <a:rPr kumimoji="1" lang="ja-JP" altLang="en-US" smtClean="0"/>
              <a:t>‹#›</a:t>
            </a:fld>
            <a:endParaRPr kumimoji="1" lang="ja-JP" altLang="en-US"/>
          </a:p>
        </p:txBody>
      </p:sp>
    </p:spTree>
    <p:extLst>
      <p:ext uri="{BB962C8B-B14F-4D97-AF65-F5344CB8AC3E}">
        <p14:creationId xmlns:p14="http://schemas.microsoft.com/office/powerpoint/2010/main" val="3173971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B4239D-0908-DA4F-BF62-0FB1A1230C30}"/>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26C94A9-2F24-264A-9AE2-336A7E7145C3}"/>
              </a:ext>
            </a:extLst>
          </p:cNvPr>
          <p:cNvSpPr>
            <a:spLocks noGrp="1"/>
          </p:cNvSpPr>
          <p:nvPr>
            <p:ph type="body" orient="vert" idx="1"/>
          </p:nvPr>
        </p:nvSpPr>
        <p:spPr/>
        <p:txBody>
          <a:bodyPr vert="eaVert"/>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680FC99-9EDB-9645-BFE5-B0B1551CE8D1}"/>
              </a:ext>
            </a:extLst>
          </p:cNvPr>
          <p:cNvSpPr>
            <a:spLocks noGrp="1"/>
          </p:cNvSpPr>
          <p:nvPr>
            <p:ph type="dt" sz="half" idx="10"/>
          </p:nvPr>
        </p:nvSpPr>
        <p:spPr/>
        <p:txBody>
          <a:bodyPr/>
          <a:lstStyle/>
          <a:p>
            <a:fld id="{027A319C-D4A0-3E4A-BE2E-965AEE9F474D}" type="datetimeFigureOut">
              <a:rPr kumimoji="1" lang="ja-JP" altLang="en-US" smtClean="0"/>
              <a:t>2021/2/1</a:t>
            </a:fld>
            <a:endParaRPr kumimoji="1" lang="ja-JP" altLang="en-US"/>
          </a:p>
        </p:txBody>
      </p:sp>
      <p:sp>
        <p:nvSpPr>
          <p:cNvPr id="5" name="フッター プレースホルダー 4">
            <a:extLst>
              <a:ext uri="{FF2B5EF4-FFF2-40B4-BE49-F238E27FC236}">
                <a16:creationId xmlns:a16="http://schemas.microsoft.com/office/drawing/2014/main" id="{1CB42B14-6ECC-5743-9F44-2B317478498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E045B9C-D779-B74B-85EC-70656622610F}"/>
              </a:ext>
            </a:extLst>
          </p:cNvPr>
          <p:cNvSpPr>
            <a:spLocks noGrp="1"/>
          </p:cNvSpPr>
          <p:nvPr>
            <p:ph type="sldNum" sz="quarter" idx="12"/>
          </p:nvPr>
        </p:nvSpPr>
        <p:spPr/>
        <p:txBody>
          <a:bodyPr/>
          <a:lstStyle/>
          <a:p>
            <a:fld id="{F0B809A7-0545-6340-80EF-7F03E50781A4}" type="slidenum">
              <a:rPr kumimoji="1" lang="ja-JP" altLang="en-US" smtClean="0"/>
              <a:t>‹#›</a:t>
            </a:fld>
            <a:endParaRPr kumimoji="1" lang="ja-JP" altLang="en-US"/>
          </a:p>
        </p:txBody>
      </p:sp>
    </p:spTree>
    <p:extLst>
      <p:ext uri="{BB962C8B-B14F-4D97-AF65-F5344CB8AC3E}">
        <p14:creationId xmlns:p14="http://schemas.microsoft.com/office/powerpoint/2010/main" val="3317293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EE3B5CD4-97EC-3E48-BC90-05A4D894AB9D}"/>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5325D15-8422-4D4A-A68B-54A6D094FB5D}"/>
              </a:ext>
            </a:extLst>
          </p:cNvPr>
          <p:cNvSpPr>
            <a:spLocks noGrp="1"/>
          </p:cNvSpPr>
          <p:nvPr>
            <p:ph type="body" orient="vert" idx="1"/>
          </p:nvPr>
        </p:nvSpPr>
        <p:spPr>
          <a:xfrm>
            <a:off x="628650" y="365125"/>
            <a:ext cx="5800725" cy="5811838"/>
          </a:xfrm>
        </p:spPr>
        <p:txBody>
          <a:bodyPr vert="eaVert"/>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48A3A06-18CA-7C42-8EA8-9E3357AE8404}"/>
              </a:ext>
            </a:extLst>
          </p:cNvPr>
          <p:cNvSpPr>
            <a:spLocks noGrp="1"/>
          </p:cNvSpPr>
          <p:nvPr>
            <p:ph type="dt" sz="half" idx="10"/>
          </p:nvPr>
        </p:nvSpPr>
        <p:spPr/>
        <p:txBody>
          <a:bodyPr/>
          <a:lstStyle/>
          <a:p>
            <a:fld id="{027A319C-D4A0-3E4A-BE2E-965AEE9F474D}" type="datetimeFigureOut">
              <a:rPr kumimoji="1" lang="ja-JP" altLang="en-US" smtClean="0"/>
              <a:t>2021/2/1</a:t>
            </a:fld>
            <a:endParaRPr kumimoji="1" lang="ja-JP" altLang="en-US"/>
          </a:p>
        </p:txBody>
      </p:sp>
      <p:sp>
        <p:nvSpPr>
          <p:cNvPr id="5" name="フッター プレースホルダー 4">
            <a:extLst>
              <a:ext uri="{FF2B5EF4-FFF2-40B4-BE49-F238E27FC236}">
                <a16:creationId xmlns:a16="http://schemas.microsoft.com/office/drawing/2014/main" id="{929A9D97-5C7B-D148-BC61-0E4BA26D4EA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C2FFE72-B236-E246-A321-5342681AD756}"/>
              </a:ext>
            </a:extLst>
          </p:cNvPr>
          <p:cNvSpPr>
            <a:spLocks noGrp="1"/>
          </p:cNvSpPr>
          <p:nvPr>
            <p:ph type="sldNum" sz="quarter" idx="12"/>
          </p:nvPr>
        </p:nvSpPr>
        <p:spPr/>
        <p:txBody>
          <a:bodyPr/>
          <a:lstStyle/>
          <a:p>
            <a:fld id="{F0B809A7-0545-6340-80EF-7F03E50781A4}" type="slidenum">
              <a:rPr kumimoji="1" lang="ja-JP" altLang="en-US" smtClean="0"/>
              <a:t>‹#›</a:t>
            </a:fld>
            <a:endParaRPr kumimoji="1" lang="ja-JP" altLang="en-US"/>
          </a:p>
        </p:txBody>
      </p:sp>
    </p:spTree>
    <p:extLst>
      <p:ext uri="{BB962C8B-B14F-4D97-AF65-F5344CB8AC3E}">
        <p14:creationId xmlns:p14="http://schemas.microsoft.com/office/powerpoint/2010/main" val="677181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FD9630-325B-6748-814B-27750660DC1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9371193-BE8A-0C45-9DFC-A47E874DA588}"/>
              </a:ext>
            </a:extLst>
          </p:cNvPr>
          <p:cNvSpPr>
            <a:spLocks noGrp="1"/>
          </p:cNvSpPr>
          <p:nvPr>
            <p:ph idx="1"/>
          </p:nvPr>
        </p:nvSpPr>
        <p:spPr/>
        <p:txBody>
          <a:body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036B5C6-36F9-164F-8930-D4F3FB9A3089}"/>
              </a:ext>
            </a:extLst>
          </p:cNvPr>
          <p:cNvSpPr>
            <a:spLocks noGrp="1"/>
          </p:cNvSpPr>
          <p:nvPr>
            <p:ph type="dt" sz="half" idx="10"/>
          </p:nvPr>
        </p:nvSpPr>
        <p:spPr/>
        <p:txBody>
          <a:bodyPr/>
          <a:lstStyle/>
          <a:p>
            <a:fld id="{027A319C-D4A0-3E4A-BE2E-965AEE9F474D}" type="datetimeFigureOut">
              <a:rPr kumimoji="1" lang="ja-JP" altLang="en-US" smtClean="0"/>
              <a:t>2021/2/1</a:t>
            </a:fld>
            <a:endParaRPr kumimoji="1" lang="ja-JP" altLang="en-US"/>
          </a:p>
        </p:txBody>
      </p:sp>
      <p:sp>
        <p:nvSpPr>
          <p:cNvPr id="5" name="フッター プレースホルダー 4">
            <a:extLst>
              <a:ext uri="{FF2B5EF4-FFF2-40B4-BE49-F238E27FC236}">
                <a16:creationId xmlns:a16="http://schemas.microsoft.com/office/drawing/2014/main" id="{9915A448-C7D3-E54C-89F0-B1FCD21CEEE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3D7A9F2-C126-3049-A95C-B1B0B2A683AC}"/>
              </a:ext>
            </a:extLst>
          </p:cNvPr>
          <p:cNvSpPr>
            <a:spLocks noGrp="1"/>
          </p:cNvSpPr>
          <p:nvPr>
            <p:ph type="sldNum" sz="quarter" idx="12"/>
          </p:nvPr>
        </p:nvSpPr>
        <p:spPr/>
        <p:txBody>
          <a:bodyPr/>
          <a:lstStyle/>
          <a:p>
            <a:fld id="{F0B809A7-0545-6340-80EF-7F03E50781A4}" type="slidenum">
              <a:rPr kumimoji="1" lang="ja-JP" altLang="en-US" smtClean="0"/>
              <a:t>‹#›</a:t>
            </a:fld>
            <a:endParaRPr kumimoji="1" lang="ja-JP" altLang="en-US"/>
          </a:p>
        </p:txBody>
      </p:sp>
    </p:spTree>
    <p:extLst>
      <p:ext uri="{BB962C8B-B14F-4D97-AF65-F5344CB8AC3E}">
        <p14:creationId xmlns:p14="http://schemas.microsoft.com/office/powerpoint/2010/main" val="962699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ECA603-C4EA-D249-A646-68FD29E37A67}"/>
              </a:ext>
            </a:extLst>
          </p:cNvPr>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2FD4C95-1DB1-9C48-AA98-1D9D85EAEEFE}"/>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5BE4B0A-6750-AE45-8113-17D9ED1E46A9}"/>
              </a:ext>
            </a:extLst>
          </p:cNvPr>
          <p:cNvSpPr>
            <a:spLocks noGrp="1"/>
          </p:cNvSpPr>
          <p:nvPr>
            <p:ph type="dt" sz="half" idx="10"/>
          </p:nvPr>
        </p:nvSpPr>
        <p:spPr/>
        <p:txBody>
          <a:bodyPr/>
          <a:lstStyle/>
          <a:p>
            <a:fld id="{027A319C-D4A0-3E4A-BE2E-965AEE9F474D}" type="datetimeFigureOut">
              <a:rPr kumimoji="1" lang="ja-JP" altLang="en-US" smtClean="0"/>
              <a:t>2021/2/1</a:t>
            </a:fld>
            <a:endParaRPr kumimoji="1" lang="ja-JP" altLang="en-US"/>
          </a:p>
        </p:txBody>
      </p:sp>
      <p:sp>
        <p:nvSpPr>
          <p:cNvPr id="5" name="フッター プレースホルダー 4">
            <a:extLst>
              <a:ext uri="{FF2B5EF4-FFF2-40B4-BE49-F238E27FC236}">
                <a16:creationId xmlns:a16="http://schemas.microsoft.com/office/drawing/2014/main" id="{99FDFE1B-8DE7-754A-B5AF-A9A03A78F58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79436A6-04A4-2346-9DB4-CF9CDBD59857}"/>
              </a:ext>
            </a:extLst>
          </p:cNvPr>
          <p:cNvSpPr>
            <a:spLocks noGrp="1"/>
          </p:cNvSpPr>
          <p:nvPr>
            <p:ph type="sldNum" sz="quarter" idx="12"/>
          </p:nvPr>
        </p:nvSpPr>
        <p:spPr/>
        <p:txBody>
          <a:bodyPr/>
          <a:lstStyle/>
          <a:p>
            <a:fld id="{F0B809A7-0545-6340-80EF-7F03E50781A4}" type="slidenum">
              <a:rPr kumimoji="1" lang="ja-JP" altLang="en-US" smtClean="0"/>
              <a:t>‹#›</a:t>
            </a:fld>
            <a:endParaRPr kumimoji="1" lang="ja-JP" altLang="en-US"/>
          </a:p>
        </p:txBody>
      </p:sp>
    </p:spTree>
    <p:extLst>
      <p:ext uri="{BB962C8B-B14F-4D97-AF65-F5344CB8AC3E}">
        <p14:creationId xmlns:p14="http://schemas.microsoft.com/office/powerpoint/2010/main" val="858935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C59765-D444-1B41-A3E0-08A9B9F9412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5A8740C-F43E-BA4B-B9FF-357AC661DDEA}"/>
              </a:ext>
            </a:extLst>
          </p:cNvPr>
          <p:cNvSpPr>
            <a:spLocks noGrp="1"/>
          </p:cNvSpPr>
          <p:nvPr>
            <p:ph sz="half" idx="1"/>
          </p:nvPr>
        </p:nvSpPr>
        <p:spPr>
          <a:xfrm>
            <a:off x="628650" y="1825625"/>
            <a:ext cx="3886200" cy="4351338"/>
          </a:xfrm>
        </p:spPr>
        <p:txBody>
          <a:body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9B7C4849-EDF4-FE47-9CBB-A4491A0CCC2F}"/>
              </a:ext>
            </a:extLst>
          </p:cNvPr>
          <p:cNvSpPr>
            <a:spLocks noGrp="1"/>
          </p:cNvSpPr>
          <p:nvPr>
            <p:ph sz="half" idx="2"/>
          </p:nvPr>
        </p:nvSpPr>
        <p:spPr>
          <a:xfrm>
            <a:off x="4629150" y="1825625"/>
            <a:ext cx="3886200" cy="4351338"/>
          </a:xfrm>
        </p:spPr>
        <p:txBody>
          <a:body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BE11DA8D-FA71-7D4D-B5A8-17BD7E73B87A}"/>
              </a:ext>
            </a:extLst>
          </p:cNvPr>
          <p:cNvSpPr>
            <a:spLocks noGrp="1"/>
          </p:cNvSpPr>
          <p:nvPr>
            <p:ph type="dt" sz="half" idx="10"/>
          </p:nvPr>
        </p:nvSpPr>
        <p:spPr/>
        <p:txBody>
          <a:bodyPr/>
          <a:lstStyle/>
          <a:p>
            <a:fld id="{027A319C-D4A0-3E4A-BE2E-965AEE9F474D}" type="datetimeFigureOut">
              <a:rPr kumimoji="1" lang="ja-JP" altLang="en-US" smtClean="0"/>
              <a:t>2021/2/1</a:t>
            </a:fld>
            <a:endParaRPr kumimoji="1" lang="ja-JP" altLang="en-US"/>
          </a:p>
        </p:txBody>
      </p:sp>
      <p:sp>
        <p:nvSpPr>
          <p:cNvPr id="6" name="フッター プレースホルダー 5">
            <a:extLst>
              <a:ext uri="{FF2B5EF4-FFF2-40B4-BE49-F238E27FC236}">
                <a16:creationId xmlns:a16="http://schemas.microsoft.com/office/drawing/2014/main" id="{ADDBFEFA-4AFE-8E4D-8D2D-3CB7FE169BF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6F3A3B7-3F73-1242-B952-DD87723D1A21}"/>
              </a:ext>
            </a:extLst>
          </p:cNvPr>
          <p:cNvSpPr>
            <a:spLocks noGrp="1"/>
          </p:cNvSpPr>
          <p:nvPr>
            <p:ph type="sldNum" sz="quarter" idx="12"/>
          </p:nvPr>
        </p:nvSpPr>
        <p:spPr/>
        <p:txBody>
          <a:bodyPr/>
          <a:lstStyle/>
          <a:p>
            <a:fld id="{F0B809A7-0545-6340-80EF-7F03E50781A4}" type="slidenum">
              <a:rPr kumimoji="1" lang="ja-JP" altLang="en-US" smtClean="0"/>
              <a:t>‹#›</a:t>
            </a:fld>
            <a:endParaRPr kumimoji="1" lang="ja-JP" altLang="en-US"/>
          </a:p>
        </p:txBody>
      </p:sp>
    </p:spTree>
    <p:extLst>
      <p:ext uri="{BB962C8B-B14F-4D97-AF65-F5344CB8AC3E}">
        <p14:creationId xmlns:p14="http://schemas.microsoft.com/office/powerpoint/2010/main" val="1421040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600F37-6F0E-764D-9D3A-076E76937522}"/>
              </a:ext>
            </a:extLst>
          </p:cNvPr>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0487137-8025-094F-8A83-2CCB5C84A8BE}"/>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7DCE5BF0-A4E5-C940-A603-8BB669D04A68}"/>
              </a:ext>
            </a:extLst>
          </p:cNvPr>
          <p:cNvSpPr>
            <a:spLocks noGrp="1"/>
          </p:cNvSpPr>
          <p:nvPr>
            <p:ph sz="half" idx="2"/>
          </p:nvPr>
        </p:nvSpPr>
        <p:spPr>
          <a:xfrm>
            <a:off x="629842" y="2505075"/>
            <a:ext cx="3868340" cy="3684588"/>
          </a:xfrm>
        </p:spPr>
        <p:txBody>
          <a:body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702CE88F-5A7E-C34F-A31C-498B5F305931}"/>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コンテンツ プレースホルダー 5">
            <a:extLst>
              <a:ext uri="{FF2B5EF4-FFF2-40B4-BE49-F238E27FC236}">
                <a16:creationId xmlns:a16="http://schemas.microsoft.com/office/drawing/2014/main" id="{39CEE02B-1925-FC47-87AB-CF8BDB33B6F7}"/>
              </a:ext>
            </a:extLst>
          </p:cNvPr>
          <p:cNvSpPr>
            <a:spLocks noGrp="1"/>
          </p:cNvSpPr>
          <p:nvPr>
            <p:ph sz="quarter" idx="4"/>
          </p:nvPr>
        </p:nvSpPr>
        <p:spPr>
          <a:xfrm>
            <a:off x="4629150" y="2505075"/>
            <a:ext cx="3887391" cy="3684588"/>
          </a:xfrm>
        </p:spPr>
        <p:txBody>
          <a:body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77A5628D-79D2-8D46-BC48-3732F6A3FAA0}"/>
              </a:ext>
            </a:extLst>
          </p:cNvPr>
          <p:cNvSpPr>
            <a:spLocks noGrp="1"/>
          </p:cNvSpPr>
          <p:nvPr>
            <p:ph type="dt" sz="half" idx="10"/>
          </p:nvPr>
        </p:nvSpPr>
        <p:spPr/>
        <p:txBody>
          <a:bodyPr/>
          <a:lstStyle/>
          <a:p>
            <a:fld id="{027A319C-D4A0-3E4A-BE2E-965AEE9F474D}" type="datetimeFigureOut">
              <a:rPr kumimoji="1" lang="ja-JP" altLang="en-US" smtClean="0"/>
              <a:t>2021/2/1</a:t>
            </a:fld>
            <a:endParaRPr kumimoji="1" lang="ja-JP" altLang="en-US"/>
          </a:p>
        </p:txBody>
      </p:sp>
      <p:sp>
        <p:nvSpPr>
          <p:cNvPr id="8" name="フッター プレースホルダー 7">
            <a:extLst>
              <a:ext uri="{FF2B5EF4-FFF2-40B4-BE49-F238E27FC236}">
                <a16:creationId xmlns:a16="http://schemas.microsoft.com/office/drawing/2014/main" id="{0BEE66F3-9F8A-2C42-A3D5-9FECFA7A8476}"/>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2B482111-0734-CF49-9408-A245C185A064}"/>
              </a:ext>
            </a:extLst>
          </p:cNvPr>
          <p:cNvSpPr>
            <a:spLocks noGrp="1"/>
          </p:cNvSpPr>
          <p:nvPr>
            <p:ph type="sldNum" sz="quarter" idx="12"/>
          </p:nvPr>
        </p:nvSpPr>
        <p:spPr/>
        <p:txBody>
          <a:bodyPr/>
          <a:lstStyle/>
          <a:p>
            <a:fld id="{F0B809A7-0545-6340-80EF-7F03E50781A4}" type="slidenum">
              <a:rPr kumimoji="1" lang="ja-JP" altLang="en-US" smtClean="0"/>
              <a:t>‹#›</a:t>
            </a:fld>
            <a:endParaRPr kumimoji="1" lang="ja-JP" altLang="en-US"/>
          </a:p>
        </p:txBody>
      </p:sp>
    </p:spTree>
    <p:extLst>
      <p:ext uri="{BB962C8B-B14F-4D97-AF65-F5344CB8AC3E}">
        <p14:creationId xmlns:p14="http://schemas.microsoft.com/office/powerpoint/2010/main" val="1246809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7EC2C9C-C755-F54D-82C4-1E34E5C5C886}"/>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88D84A36-1241-2C43-ABEA-32166E1D1D71}"/>
              </a:ext>
            </a:extLst>
          </p:cNvPr>
          <p:cNvSpPr>
            <a:spLocks noGrp="1"/>
          </p:cNvSpPr>
          <p:nvPr>
            <p:ph type="dt" sz="half" idx="10"/>
          </p:nvPr>
        </p:nvSpPr>
        <p:spPr/>
        <p:txBody>
          <a:bodyPr/>
          <a:lstStyle/>
          <a:p>
            <a:fld id="{027A319C-D4A0-3E4A-BE2E-965AEE9F474D}" type="datetimeFigureOut">
              <a:rPr kumimoji="1" lang="ja-JP" altLang="en-US" smtClean="0"/>
              <a:t>2021/2/1</a:t>
            </a:fld>
            <a:endParaRPr kumimoji="1" lang="ja-JP" altLang="en-US"/>
          </a:p>
        </p:txBody>
      </p:sp>
      <p:sp>
        <p:nvSpPr>
          <p:cNvPr id="4" name="フッター プレースホルダー 3">
            <a:extLst>
              <a:ext uri="{FF2B5EF4-FFF2-40B4-BE49-F238E27FC236}">
                <a16:creationId xmlns:a16="http://schemas.microsoft.com/office/drawing/2014/main" id="{BADCDFC1-19EC-0047-A5C0-25E157918513}"/>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30DF3EF9-0D18-1B4A-9444-B6042D664084}"/>
              </a:ext>
            </a:extLst>
          </p:cNvPr>
          <p:cNvSpPr>
            <a:spLocks noGrp="1"/>
          </p:cNvSpPr>
          <p:nvPr>
            <p:ph type="sldNum" sz="quarter" idx="12"/>
          </p:nvPr>
        </p:nvSpPr>
        <p:spPr/>
        <p:txBody>
          <a:bodyPr/>
          <a:lstStyle/>
          <a:p>
            <a:fld id="{F0B809A7-0545-6340-80EF-7F03E50781A4}" type="slidenum">
              <a:rPr kumimoji="1" lang="ja-JP" altLang="en-US" smtClean="0"/>
              <a:t>‹#›</a:t>
            </a:fld>
            <a:endParaRPr kumimoji="1" lang="ja-JP" altLang="en-US"/>
          </a:p>
        </p:txBody>
      </p:sp>
    </p:spTree>
    <p:extLst>
      <p:ext uri="{BB962C8B-B14F-4D97-AF65-F5344CB8AC3E}">
        <p14:creationId xmlns:p14="http://schemas.microsoft.com/office/powerpoint/2010/main" val="102253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961494A-CBC3-164F-8139-B2BBA172B0A1}"/>
              </a:ext>
            </a:extLst>
          </p:cNvPr>
          <p:cNvSpPr>
            <a:spLocks noGrp="1"/>
          </p:cNvSpPr>
          <p:nvPr>
            <p:ph type="dt" sz="half" idx="10"/>
          </p:nvPr>
        </p:nvSpPr>
        <p:spPr/>
        <p:txBody>
          <a:bodyPr/>
          <a:lstStyle/>
          <a:p>
            <a:fld id="{027A319C-D4A0-3E4A-BE2E-965AEE9F474D}" type="datetimeFigureOut">
              <a:rPr kumimoji="1" lang="ja-JP" altLang="en-US" smtClean="0"/>
              <a:t>2021/2/1</a:t>
            </a:fld>
            <a:endParaRPr kumimoji="1" lang="ja-JP" altLang="en-US"/>
          </a:p>
        </p:txBody>
      </p:sp>
      <p:sp>
        <p:nvSpPr>
          <p:cNvPr id="3" name="フッター プレースホルダー 2">
            <a:extLst>
              <a:ext uri="{FF2B5EF4-FFF2-40B4-BE49-F238E27FC236}">
                <a16:creationId xmlns:a16="http://schemas.microsoft.com/office/drawing/2014/main" id="{8DA634AC-2844-8149-B7B6-5E455046F091}"/>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BD93C379-2E88-BB4F-BE59-3787D159661B}"/>
              </a:ext>
            </a:extLst>
          </p:cNvPr>
          <p:cNvSpPr>
            <a:spLocks noGrp="1"/>
          </p:cNvSpPr>
          <p:nvPr>
            <p:ph type="sldNum" sz="quarter" idx="12"/>
          </p:nvPr>
        </p:nvSpPr>
        <p:spPr/>
        <p:txBody>
          <a:bodyPr/>
          <a:lstStyle/>
          <a:p>
            <a:fld id="{F0B809A7-0545-6340-80EF-7F03E50781A4}" type="slidenum">
              <a:rPr kumimoji="1" lang="ja-JP" altLang="en-US" smtClean="0"/>
              <a:t>‹#›</a:t>
            </a:fld>
            <a:endParaRPr kumimoji="1" lang="ja-JP" altLang="en-US"/>
          </a:p>
        </p:txBody>
      </p:sp>
    </p:spTree>
    <p:extLst>
      <p:ext uri="{BB962C8B-B14F-4D97-AF65-F5344CB8AC3E}">
        <p14:creationId xmlns:p14="http://schemas.microsoft.com/office/powerpoint/2010/main" val="2888446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EB09652-633A-AF47-8821-3A67CF16EEBF}"/>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DE8CC13-2355-A94F-9203-BE3EB5893D01}"/>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94D552E1-2D32-FD4F-A384-B2FA0BF9E9C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A659C210-C55F-F94D-A9CF-4BDCF0F64F27}"/>
              </a:ext>
            </a:extLst>
          </p:cNvPr>
          <p:cNvSpPr>
            <a:spLocks noGrp="1"/>
          </p:cNvSpPr>
          <p:nvPr>
            <p:ph type="dt" sz="half" idx="10"/>
          </p:nvPr>
        </p:nvSpPr>
        <p:spPr/>
        <p:txBody>
          <a:bodyPr/>
          <a:lstStyle/>
          <a:p>
            <a:fld id="{027A319C-D4A0-3E4A-BE2E-965AEE9F474D}" type="datetimeFigureOut">
              <a:rPr kumimoji="1" lang="ja-JP" altLang="en-US" smtClean="0"/>
              <a:t>2021/2/1</a:t>
            </a:fld>
            <a:endParaRPr kumimoji="1" lang="ja-JP" altLang="en-US"/>
          </a:p>
        </p:txBody>
      </p:sp>
      <p:sp>
        <p:nvSpPr>
          <p:cNvPr id="6" name="フッター プレースホルダー 5">
            <a:extLst>
              <a:ext uri="{FF2B5EF4-FFF2-40B4-BE49-F238E27FC236}">
                <a16:creationId xmlns:a16="http://schemas.microsoft.com/office/drawing/2014/main" id="{4990327B-9051-324E-8EB1-5DBD60AB367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382FEFD-46E0-F04D-AADF-10AE216FE36B}"/>
              </a:ext>
            </a:extLst>
          </p:cNvPr>
          <p:cNvSpPr>
            <a:spLocks noGrp="1"/>
          </p:cNvSpPr>
          <p:nvPr>
            <p:ph type="sldNum" sz="quarter" idx="12"/>
          </p:nvPr>
        </p:nvSpPr>
        <p:spPr/>
        <p:txBody>
          <a:bodyPr/>
          <a:lstStyle/>
          <a:p>
            <a:fld id="{F0B809A7-0545-6340-80EF-7F03E50781A4}" type="slidenum">
              <a:rPr kumimoji="1" lang="ja-JP" altLang="en-US" smtClean="0"/>
              <a:t>‹#›</a:t>
            </a:fld>
            <a:endParaRPr kumimoji="1" lang="ja-JP" altLang="en-US"/>
          </a:p>
        </p:txBody>
      </p:sp>
    </p:spTree>
    <p:extLst>
      <p:ext uri="{BB962C8B-B14F-4D97-AF65-F5344CB8AC3E}">
        <p14:creationId xmlns:p14="http://schemas.microsoft.com/office/powerpoint/2010/main" val="2732382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672695-382F-6349-856A-CFC1217BAE9E}"/>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0BA3075E-582E-5A42-ACCD-1F011B5669E6}"/>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a:extLst>
              <a:ext uri="{FF2B5EF4-FFF2-40B4-BE49-F238E27FC236}">
                <a16:creationId xmlns:a16="http://schemas.microsoft.com/office/drawing/2014/main" id="{C80B5BEA-4E7D-9A4F-8AE4-3400DF94AD0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ED1A388C-EE64-7D41-9BA8-2B143BBB2FC9}"/>
              </a:ext>
            </a:extLst>
          </p:cNvPr>
          <p:cNvSpPr>
            <a:spLocks noGrp="1"/>
          </p:cNvSpPr>
          <p:nvPr>
            <p:ph type="dt" sz="half" idx="10"/>
          </p:nvPr>
        </p:nvSpPr>
        <p:spPr/>
        <p:txBody>
          <a:bodyPr/>
          <a:lstStyle/>
          <a:p>
            <a:fld id="{027A319C-D4A0-3E4A-BE2E-965AEE9F474D}" type="datetimeFigureOut">
              <a:rPr kumimoji="1" lang="ja-JP" altLang="en-US" smtClean="0"/>
              <a:t>2021/2/1</a:t>
            </a:fld>
            <a:endParaRPr kumimoji="1" lang="ja-JP" altLang="en-US"/>
          </a:p>
        </p:txBody>
      </p:sp>
      <p:sp>
        <p:nvSpPr>
          <p:cNvPr id="6" name="フッター プレースホルダー 5">
            <a:extLst>
              <a:ext uri="{FF2B5EF4-FFF2-40B4-BE49-F238E27FC236}">
                <a16:creationId xmlns:a16="http://schemas.microsoft.com/office/drawing/2014/main" id="{BFB8FE55-09E4-3247-A20D-A94B37CD867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D33C218-003B-C747-B57B-97C25D2EA1B4}"/>
              </a:ext>
            </a:extLst>
          </p:cNvPr>
          <p:cNvSpPr>
            <a:spLocks noGrp="1"/>
          </p:cNvSpPr>
          <p:nvPr>
            <p:ph type="sldNum" sz="quarter" idx="12"/>
          </p:nvPr>
        </p:nvSpPr>
        <p:spPr/>
        <p:txBody>
          <a:bodyPr/>
          <a:lstStyle/>
          <a:p>
            <a:fld id="{F0B809A7-0545-6340-80EF-7F03E50781A4}" type="slidenum">
              <a:rPr kumimoji="1" lang="ja-JP" altLang="en-US" smtClean="0"/>
              <a:t>‹#›</a:t>
            </a:fld>
            <a:endParaRPr kumimoji="1" lang="ja-JP" altLang="en-US"/>
          </a:p>
        </p:txBody>
      </p:sp>
    </p:spTree>
    <p:extLst>
      <p:ext uri="{BB962C8B-B14F-4D97-AF65-F5344CB8AC3E}">
        <p14:creationId xmlns:p14="http://schemas.microsoft.com/office/powerpoint/2010/main" val="3591017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EA0BFDC8-B1C0-234F-8782-967005482AFD}"/>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FC719CF-7A0E-E645-95BC-35987101ABE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C9E175D-1D53-B64E-90CA-4035BF38C9B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27A319C-D4A0-3E4A-BE2E-965AEE9F474D}" type="datetimeFigureOut">
              <a:rPr kumimoji="1" lang="ja-JP" altLang="en-US" smtClean="0"/>
              <a:t>2021/2/1</a:t>
            </a:fld>
            <a:endParaRPr kumimoji="1" lang="ja-JP" altLang="en-US"/>
          </a:p>
        </p:txBody>
      </p:sp>
      <p:sp>
        <p:nvSpPr>
          <p:cNvPr id="5" name="フッター プレースホルダー 4">
            <a:extLst>
              <a:ext uri="{FF2B5EF4-FFF2-40B4-BE49-F238E27FC236}">
                <a16:creationId xmlns:a16="http://schemas.microsoft.com/office/drawing/2014/main" id="{01700C33-4986-2746-8B68-C222F5BA4D0E}"/>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40E1D29C-6AC2-8F49-84E8-FAB1215CAA3A}"/>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0B809A7-0545-6340-80EF-7F03E50781A4}" type="slidenum">
              <a:rPr kumimoji="1" lang="ja-JP" altLang="en-US" smtClean="0"/>
              <a:t>‹#›</a:t>
            </a:fld>
            <a:endParaRPr kumimoji="1" lang="ja-JP" altLang="en-US"/>
          </a:p>
        </p:txBody>
      </p:sp>
    </p:spTree>
    <p:extLst>
      <p:ext uri="{BB962C8B-B14F-4D97-AF65-F5344CB8AC3E}">
        <p14:creationId xmlns:p14="http://schemas.microsoft.com/office/powerpoint/2010/main" val="156750219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buzzfeed.com/jp/yutochiba/covid-19-vaccine"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twitter.com/sakino_haka/status/1353995794622255106?s=20"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news.yahoo.co.jp/byline/kutsunasatoshi/"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hyperlink" Target="https://www.cdc.gov/coronavirus/2019-ncov/hcp/post-vaccine-considerations-healthcare-personnel.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news.yahoo.co.jp/byline/kutsunasatoshi/"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634268DC-5B61-D844-B39F-B6A7B7CFC29F}"/>
              </a:ext>
            </a:extLst>
          </p:cNvPr>
          <p:cNvSpPr>
            <a:spLocks noGrp="1"/>
          </p:cNvSpPr>
          <p:nvPr>
            <p:ph type="subTitle" idx="1"/>
          </p:nvPr>
        </p:nvSpPr>
        <p:spPr>
          <a:xfrm>
            <a:off x="369870" y="1534649"/>
            <a:ext cx="8597643" cy="3042487"/>
          </a:xfrm>
        </p:spPr>
        <p:txBody>
          <a:bodyPr>
            <a:noAutofit/>
          </a:bodyPr>
          <a:lstStyle/>
          <a:p>
            <a:r>
              <a:rPr kumimoji="1" lang="en-US" altLang="ja-JP" sz="6000" b="1" dirty="0"/>
              <a:t>COVID-19 </a:t>
            </a:r>
            <a:r>
              <a:rPr kumimoji="1" lang="ja-JP" altLang="en-US" sz="6000" b="1"/>
              <a:t>のワクチン</a:t>
            </a:r>
            <a:endParaRPr kumimoji="1" lang="en-US" altLang="ja-JP" sz="6000" b="1" dirty="0"/>
          </a:p>
          <a:p>
            <a:r>
              <a:rPr kumimoji="1" lang="ja-JP" altLang="en-US" sz="6000" b="1"/>
              <a:t>について</a:t>
            </a:r>
            <a:endParaRPr kumimoji="1" lang="en-US" altLang="ja-JP" sz="6000" b="1" dirty="0"/>
          </a:p>
          <a:p>
            <a:r>
              <a:rPr lang="ja-JP" altLang="en-US" sz="6000" b="1"/>
              <a:t>今分かっていること</a:t>
            </a:r>
            <a:endParaRPr kumimoji="1" lang="en-US" altLang="ja-JP" sz="6000" b="1" dirty="0"/>
          </a:p>
        </p:txBody>
      </p:sp>
      <p:sp>
        <p:nvSpPr>
          <p:cNvPr id="4" name="正方形/長方形 3">
            <a:extLst>
              <a:ext uri="{FF2B5EF4-FFF2-40B4-BE49-F238E27FC236}">
                <a16:creationId xmlns:a16="http://schemas.microsoft.com/office/drawing/2014/main" id="{5126920C-EE3E-CF43-AB04-E49AB3E888C5}"/>
              </a:ext>
            </a:extLst>
          </p:cNvPr>
          <p:cNvSpPr/>
          <p:nvPr/>
        </p:nvSpPr>
        <p:spPr>
          <a:xfrm>
            <a:off x="2478711" y="6149813"/>
            <a:ext cx="6141425" cy="523220"/>
          </a:xfrm>
          <a:prstGeom prst="rect">
            <a:avLst/>
          </a:prstGeom>
        </p:spPr>
        <p:txBody>
          <a:bodyPr wrap="none">
            <a:spAutoFit/>
          </a:bodyPr>
          <a:lstStyle/>
          <a:p>
            <a:r>
              <a:rPr lang="ja-JP" altLang="en-US" sz="2800" b="1"/>
              <a:t>富士市医師会胸部疾患研究会</a:t>
            </a:r>
            <a:r>
              <a:rPr lang="en-US" altLang="ja-JP" sz="2800" b="1" dirty="0"/>
              <a:t>2021.2.1</a:t>
            </a:r>
            <a:endParaRPr lang="ja-JP" altLang="en-US" sz="2800" b="1"/>
          </a:p>
        </p:txBody>
      </p:sp>
      <p:sp>
        <p:nvSpPr>
          <p:cNvPr id="2" name="テキスト ボックス 1">
            <a:extLst>
              <a:ext uri="{FF2B5EF4-FFF2-40B4-BE49-F238E27FC236}">
                <a16:creationId xmlns:a16="http://schemas.microsoft.com/office/drawing/2014/main" id="{EB6F49E4-80ED-CD4B-85AF-7CE3E9870B04}"/>
              </a:ext>
            </a:extLst>
          </p:cNvPr>
          <p:cNvSpPr txBox="1"/>
          <p:nvPr/>
        </p:nvSpPr>
        <p:spPr>
          <a:xfrm>
            <a:off x="2430966" y="4845830"/>
            <a:ext cx="3775393" cy="523220"/>
          </a:xfrm>
          <a:prstGeom prst="rect">
            <a:avLst/>
          </a:prstGeom>
          <a:noFill/>
        </p:spPr>
        <p:txBody>
          <a:bodyPr wrap="none" rtlCol="0">
            <a:spAutoFit/>
          </a:bodyPr>
          <a:lstStyle/>
          <a:p>
            <a:r>
              <a:rPr kumimoji="1" lang="ja-JP" altLang="en-US" sz="2800" b="1"/>
              <a:t>遠藤内科医院　遠藤繁</a:t>
            </a:r>
          </a:p>
        </p:txBody>
      </p:sp>
    </p:spTree>
    <p:extLst>
      <p:ext uri="{BB962C8B-B14F-4D97-AF65-F5344CB8AC3E}">
        <p14:creationId xmlns:p14="http://schemas.microsoft.com/office/powerpoint/2010/main" val="600325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28B3D71-EC7F-DF4B-B2B0-77FC3A658FB2}"/>
              </a:ext>
            </a:extLst>
          </p:cNvPr>
          <p:cNvSpPr>
            <a:spLocks noGrp="1"/>
          </p:cNvSpPr>
          <p:nvPr>
            <p:ph type="title"/>
          </p:nvPr>
        </p:nvSpPr>
        <p:spPr>
          <a:xfrm>
            <a:off x="628650" y="365127"/>
            <a:ext cx="7886700" cy="917574"/>
          </a:xfrm>
        </p:spPr>
        <p:txBody>
          <a:bodyPr>
            <a:normAutofit/>
          </a:bodyPr>
          <a:lstStyle/>
          <a:p>
            <a:r>
              <a:rPr kumimoji="1" lang="ja-JP" altLang="en-US" b="1">
                <a:latin typeface="+mn-ea"/>
                <a:ea typeface="+mn-ea"/>
              </a:rPr>
              <a:t>接種を控える人</a:t>
            </a:r>
            <a:r>
              <a:rPr kumimoji="1" lang="ja-JP" altLang="en-US" sz="1600" b="1">
                <a:latin typeface="+mn-ea"/>
                <a:ea typeface="+mn-ea"/>
              </a:rPr>
              <a:t>（ファイザー・モデルナ）</a:t>
            </a:r>
            <a:endParaRPr kumimoji="1" lang="ja-JP" altLang="en-US" b="1">
              <a:latin typeface="+mn-ea"/>
              <a:ea typeface="+mn-ea"/>
            </a:endParaRPr>
          </a:p>
        </p:txBody>
      </p:sp>
      <p:sp>
        <p:nvSpPr>
          <p:cNvPr id="3" name="コンテンツ プレースホルダー 2">
            <a:extLst>
              <a:ext uri="{FF2B5EF4-FFF2-40B4-BE49-F238E27FC236}">
                <a16:creationId xmlns:a16="http://schemas.microsoft.com/office/drawing/2014/main" id="{D966190A-F514-8041-A115-DE7205A4D0B3}"/>
              </a:ext>
            </a:extLst>
          </p:cNvPr>
          <p:cNvSpPr>
            <a:spLocks noGrp="1"/>
          </p:cNvSpPr>
          <p:nvPr>
            <p:ph idx="1"/>
          </p:nvPr>
        </p:nvSpPr>
        <p:spPr>
          <a:xfrm>
            <a:off x="628650" y="1135217"/>
            <a:ext cx="8286750" cy="1437699"/>
          </a:xfrm>
          <a:solidFill>
            <a:schemeClr val="bg1"/>
          </a:solidFill>
          <a:ln>
            <a:solidFill>
              <a:schemeClr val="accent1"/>
            </a:solidFill>
          </a:ln>
        </p:spPr>
        <p:txBody>
          <a:bodyPr>
            <a:normAutofit/>
          </a:bodyPr>
          <a:lstStyle/>
          <a:p>
            <a:r>
              <a:rPr lang="en-US" altLang="ja-JP" sz="2800" b="1" dirty="0"/>
              <a:t>PEG</a:t>
            </a:r>
            <a:r>
              <a:rPr lang="ja-JP" altLang="en-US" sz="2800" b="1"/>
              <a:t>（ポリエチレングリコール）やポリソルベートなどの</a:t>
            </a:r>
            <a:r>
              <a:rPr lang="en-US" altLang="ja-JP" sz="2800" b="1" dirty="0"/>
              <a:t>PEG</a:t>
            </a:r>
            <a:r>
              <a:rPr lang="ja-JP" altLang="en-US" sz="2800" b="1"/>
              <a:t>誘導体のアレルギー</a:t>
            </a:r>
            <a:endParaRPr lang="en-US" altLang="ja-JP" sz="2800" b="1" dirty="0"/>
          </a:p>
          <a:p>
            <a:r>
              <a:rPr lang="ja-JP" altLang="en-US" sz="2800" b="1"/>
              <a:t>高齢などで衰弱している（熱が出たら危ない人）</a:t>
            </a:r>
            <a:endParaRPr lang="en-US" altLang="ja-JP" sz="2800" b="1" dirty="0"/>
          </a:p>
        </p:txBody>
      </p:sp>
      <p:sp>
        <p:nvSpPr>
          <p:cNvPr id="4" name="テキスト ボックス 3">
            <a:extLst>
              <a:ext uri="{FF2B5EF4-FFF2-40B4-BE49-F238E27FC236}">
                <a16:creationId xmlns:a16="http://schemas.microsoft.com/office/drawing/2014/main" id="{93B658C4-0891-7B4D-A5D2-708AB5671A69}"/>
              </a:ext>
            </a:extLst>
          </p:cNvPr>
          <p:cNvSpPr txBox="1"/>
          <p:nvPr/>
        </p:nvSpPr>
        <p:spPr>
          <a:xfrm>
            <a:off x="628650" y="4090122"/>
            <a:ext cx="8084264" cy="1815882"/>
          </a:xfrm>
          <a:prstGeom prst="rect">
            <a:avLst/>
          </a:prstGeom>
          <a:solidFill>
            <a:schemeClr val="bg1"/>
          </a:solidFill>
          <a:ln>
            <a:solidFill>
              <a:schemeClr val="accent1"/>
            </a:solidFill>
          </a:ln>
        </p:spPr>
        <p:txBody>
          <a:bodyPr wrap="none" rtlCol="0">
            <a:spAutoFit/>
          </a:bodyPr>
          <a:lstStyle/>
          <a:p>
            <a:r>
              <a:rPr lang="ja-JP" altLang="en-US" sz="2800" b="1"/>
              <a:t>・ワクチンや薬剤アレルギー・アナフィラキシー</a:t>
            </a:r>
            <a:endParaRPr lang="en-US" altLang="ja-JP" sz="2800" b="1" dirty="0"/>
          </a:p>
          <a:p>
            <a:r>
              <a:rPr lang="ja-JP" altLang="en-US" sz="2800" b="1"/>
              <a:t>　歴のある人は慎重に（接種後</a:t>
            </a:r>
            <a:r>
              <a:rPr lang="en-US" altLang="ja-JP" sz="2800" b="1" dirty="0"/>
              <a:t>30</a:t>
            </a:r>
            <a:r>
              <a:rPr lang="ja-JP" altLang="en-US" sz="2800" b="1"/>
              <a:t>分の観察）</a:t>
            </a:r>
            <a:endParaRPr lang="en-US" altLang="ja-JP" sz="2800" b="1" dirty="0"/>
          </a:p>
          <a:p>
            <a:r>
              <a:rPr lang="ja-JP" altLang="en-US" sz="2800" b="1"/>
              <a:t>・食物・ペット・ハウスダスト等のアレルギーは</a:t>
            </a:r>
            <a:endParaRPr lang="en-US" altLang="ja-JP" sz="2800" b="1" dirty="0"/>
          </a:p>
          <a:p>
            <a:r>
              <a:rPr lang="ja-JP" altLang="en-US" sz="2800" b="1"/>
              <a:t>　通常接種</a:t>
            </a:r>
            <a:endParaRPr lang="en-US" altLang="ja-JP" sz="2800" b="1" dirty="0"/>
          </a:p>
        </p:txBody>
      </p:sp>
      <p:sp>
        <p:nvSpPr>
          <p:cNvPr id="5" name="テキスト ボックス 4">
            <a:extLst>
              <a:ext uri="{FF2B5EF4-FFF2-40B4-BE49-F238E27FC236}">
                <a16:creationId xmlns:a16="http://schemas.microsoft.com/office/drawing/2014/main" id="{3B6707CB-B631-2446-BEC0-BB918FDA37F3}"/>
              </a:ext>
            </a:extLst>
          </p:cNvPr>
          <p:cNvSpPr txBox="1"/>
          <p:nvPr/>
        </p:nvSpPr>
        <p:spPr>
          <a:xfrm>
            <a:off x="628650" y="3493102"/>
            <a:ext cx="6750566" cy="584775"/>
          </a:xfrm>
          <a:prstGeom prst="rect">
            <a:avLst/>
          </a:prstGeom>
          <a:noFill/>
        </p:spPr>
        <p:txBody>
          <a:bodyPr wrap="none" rtlCol="0">
            <a:spAutoFit/>
          </a:bodyPr>
          <a:lstStyle/>
          <a:p>
            <a:r>
              <a:rPr kumimoji="1" lang="ja-JP" altLang="en-US" sz="3200" b="1"/>
              <a:t>その他のアレルギー既往者について</a:t>
            </a:r>
          </a:p>
        </p:txBody>
      </p:sp>
    </p:spTree>
    <p:extLst>
      <p:ext uri="{BB962C8B-B14F-4D97-AF65-F5344CB8AC3E}">
        <p14:creationId xmlns:p14="http://schemas.microsoft.com/office/powerpoint/2010/main" val="3590610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12FFAD-62F6-6049-8DBF-D5885F9FE410}"/>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A8EC21DB-319C-2E46-B834-38A0B19C68B1}"/>
              </a:ext>
            </a:extLst>
          </p:cNvPr>
          <p:cNvSpPr>
            <a:spLocks noGrp="1"/>
          </p:cNvSpPr>
          <p:nvPr>
            <p:ph idx="1"/>
          </p:nvPr>
        </p:nvSpPr>
        <p:spPr>
          <a:xfrm>
            <a:off x="628650" y="1825625"/>
            <a:ext cx="7411379" cy="4351338"/>
          </a:xfrm>
        </p:spPr>
        <p:txBody>
          <a:bodyPr/>
          <a:lstStyle/>
          <a:p>
            <a:r>
              <a:rPr lang="ja-JP" altLang="en-US" sz="4000" b="1"/>
              <a:t>接種を受けていない人よりも症状が増悪するワクチン 関連疾患増悪</a:t>
            </a:r>
            <a:r>
              <a:rPr lang="en-US" altLang="ja-JP" sz="4000" b="1" dirty="0"/>
              <a:t>(vaccine-associated enhanced disease, VAED) </a:t>
            </a:r>
            <a:r>
              <a:rPr lang="ja-JP" altLang="en-US" sz="4000" b="1"/>
              <a:t>は今のところみられていない</a:t>
            </a:r>
            <a:endParaRPr lang="en-US" altLang="ja-JP" sz="4000" b="1" dirty="0"/>
          </a:p>
          <a:p>
            <a:endParaRPr lang="en-US" altLang="ja-JP" dirty="0"/>
          </a:p>
          <a:p>
            <a:endParaRPr kumimoji="1" lang="ja-JP" altLang="en-US"/>
          </a:p>
        </p:txBody>
      </p:sp>
    </p:spTree>
    <p:extLst>
      <p:ext uri="{BB962C8B-B14F-4D97-AF65-F5344CB8AC3E}">
        <p14:creationId xmlns:p14="http://schemas.microsoft.com/office/powerpoint/2010/main" val="1168296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D424C1-7E06-D94A-A95E-D5FE669DF3B5}"/>
              </a:ext>
            </a:extLst>
          </p:cNvPr>
          <p:cNvSpPr>
            <a:spLocks noGrp="1"/>
          </p:cNvSpPr>
          <p:nvPr>
            <p:ph type="title"/>
          </p:nvPr>
        </p:nvSpPr>
        <p:spPr>
          <a:xfrm>
            <a:off x="389745" y="550444"/>
            <a:ext cx="8435100" cy="834087"/>
          </a:xfrm>
        </p:spPr>
        <p:txBody>
          <a:bodyPr>
            <a:normAutofit/>
          </a:bodyPr>
          <a:lstStyle/>
          <a:p>
            <a:r>
              <a:rPr lang="ja-JP" altLang="en-US" b="1">
                <a:latin typeface="+mn-ea"/>
                <a:ea typeface="+mn-ea"/>
              </a:rPr>
              <a:t>ノルウェーの死亡例について</a:t>
            </a:r>
            <a:r>
              <a:rPr lang="en-US" altLang="ja-JP" sz="2700" b="1" dirty="0">
                <a:latin typeface="+mn-ea"/>
                <a:ea typeface="+mn-ea"/>
              </a:rPr>
              <a:t>2021.1.23</a:t>
            </a:r>
            <a:endParaRPr kumimoji="1" lang="ja-JP" altLang="en-US" b="1">
              <a:latin typeface="+mn-ea"/>
              <a:ea typeface="+mn-ea"/>
            </a:endParaRPr>
          </a:p>
        </p:txBody>
      </p:sp>
      <p:sp>
        <p:nvSpPr>
          <p:cNvPr id="3" name="コンテンツ プレースホルダー 2">
            <a:extLst>
              <a:ext uri="{FF2B5EF4-FFF2-40B4-BE49-F238E27FC236}">
                <a16:creationId xmlns:a16="http://schemas.microsoft.com/office/drawing/2014/main" id="{39DBF931-B120-0744-96A7-059027A0501F}"/>
              </a:ext>
            </a:extLst>
          </p:cNvPr>
          <p:cNvSpPr>
            <a:spLocks noGrp="1"/>
          </p:cNvSpPr>
          <p:nvPr>
            <p:ph idx="1"/>
          </p:nvPr>
        </p:nvSpPr>
        <p:spPr>
          <a:xfrm>
            <a:off x="389745" y="1438507"/>
            <a:ext cx="8230148" cy="4516243"/>
          </a:xfrm>
          <a:solidFill>
            <a:schemeClr val="bg1"/>
          </a:solidFill>
        </p:spPr>
        <p:txBody>
          <a:bodyPr tIns="180000" bIns="180000">
            <a:normAutofit/>
          </a:bodyPr>
          <a:lstStyle/>
          <a:p>
            <a:pPr fontAlgn="base"/>
            <a:r>
              <a:rPr lang="ja-JP" altLang="en-US" sz="2400" b="1"/>
              <a:t>ワクチン接種</a:t>
            </a:r>
            <a:r>
              <a:rPr lang="en-US" altLang="ja-JP" sz="2400" b="1" dirty="0"/>
              <a:t>4</a:t>
            </a:r>
            <a:r>
              <a:rPr lang="ja-JP" altLang="en-US" sz="2400" b="1"/>
              <a:t>万</a:t>
            </a:r>
            <a:r>
              <a:rPr lang="en-US" altLang="ja-JP" sz="2400" b="1" dirty="0"/>
              <a:t>3740</a:t>
            </a:r>
            <a:r>
              <a:rPr lang="ja-JP" altLang="en-US" sz="2400" b="1"/>
              <a:t>人で、死亡</a:t>
            </a:r>
            <a:r>
              <a:rPr lang="en-US" altLang="ja-JP" sz="2400" b="1" dirty="0"/>
              <a:t>33</a:t>
            </a:r>
            <a:r>
              <a:rPr lang="ja-JP" altLang="en-US" sz="2400" b="1"/>
              <a:t>人</a:t>
            </a:r>
          </a:p>
          <a:p>
            <a:pPr fontAlgn="base"/>
            <a:r>
              <a:rPr lang="ja-JP" altLang="en-US" sz="2400" b="1"/>
              <a:t>全員が接種後数日以内に死亡。年齢</a:t>
            </a:r>
            <a:r>
              <a:rPr lang="en-US" altLang="ja-JP" sz="2400" b="1" dirty="0"/>
              <a:t>75</a:t>
            </a:r>
            <a:r>
              <a:rPr lang="ja-JP" altLang="en-US" sz="2400" b="1"/>
              <a:t>歳以上。余命数週間から数カ月の末期患者も含まれていた。</a:t>
            </a:r>
            <a:endParaRPr lang="en-US" altLang="ja-JP" sz="2400" b="1" dirty="0"/>
          </a:p>
          <a:p>
            <a:pPr fontAlgn="base"/>
            <a:r>
              <a:rPr lang="ja-JP" altLang="en-US" sz="2400" b="1"/>
              <a:t>ノルウェーでは普段から高齢者向け介護施設や長期ケア施設で平均週</a:t>
            </a:r>
            <a:r>
              <a:rPr lang="en-US" altLang="ja-JP" sz="2400" b="1" dirty="0"/>
              <a:t>400</a:t>
            </a:r>
            <a:r>
              <a:rPr lang="ja-JP" altLang="en-US" sz="2400" b="1"/>
              <a:t>人が死亡している。</a:t>
            </a:r>
            <a:endParaRPr lang="en-US" altLang="ja-JP" sz="2400" b="1" dirty="0"/>
          </a:p>
          <a:p>
            <a:pPr fontAlgn="base"/>
            <a:r>
              <a:rPr lang="ja-JP" altLang="en-US" sz="2400" b="1"/>
              <a:t>重い基礎疾患を持つ患者にはワクチンの一般的な副反応である発熱や吐き気が致命的になった可能性（ノルウェー医薬品庁） 。</a:t>
            </a:r>
            <a:endParaRPr lang="en-US" altLang="ja-JP" sz="2400" b="1" dirty="0"/>
          </a:p>
          <a:p>
            <a:pPr fontAlgn="base"/>
            <a:r>
              <a:rPr lang="ja-JP" altLang="en-US" sz="2400" b="1"/>
              <a:t>基礎疾患を持ち接種で悪化するかもしれない人々に対しては、一層慎重に診断するよう指示（ノルウェー公衆衛生研究所）</a:t>
            </a:r>
          </a:p>
        </p:txBody>
      </p:sp>
      <p:sp>
        <p:nvSpPr>
          <p:cNvPr id="4" name="テキスト ボックス 3">
            <a:extLst>
              <a:ext uri="{FF2B5EF4-FFF2-40B4-BE49-F238E27FC236}">
                <a16:creationId xmlns:a16="http://schemas.microsoft.com/office/drawing/2014/main" id="{CB20CE6D-34AB-E743-9D9C-7B06E54FFE64}"/>
              </a:ext>
            </a:extLst>
          </p:cNvPr>
          <p:cNvSpPr txBox="1"/>
          <p:nvPr/>
        </p:nvSpPr>
        <p:spPr>
          <a:xfrm>
            <a:off x="2159945" y="6134626"/>
            <a:ext cx="5455532" cy="507831"/>
          </a:xfrm>
          <a:prstGeom prst="rect">
            <a:avLst/>
          </a:prstGeom>
          <a:noFill/>
        </p:spPr>
        <p:txBody>
          <a:bodyPr wrap="none" rtlCol="0">
            <a:spAutoFit/>
          </a:bodyPr>
          <a:lstStyle/>
          <a:p>
            <a:r>
              <a:rPr lang="en-US" altLang="ja-JP" dirty="0">
                <a:hlinkClick r:id="rId2"/>
              </a:rPr>
              <a:t>https://www.buzzfeed.com/jp/yutochiba/covid-19-vaccine</a:t>
            </a:r>
            <a:endParaRPr lang="en-US" altLang="ja-JP" dirty="0"/>
          </a:p>
          <a:p>
            <a:r>
              <a:rPr lang="en-US" altLang="ja-JP" dirty="0"/>
              <a:t>https://</a:t>
            </a:r>
            <a:r>
              <a:rPr lang="en-US" altLang="ja-JP" dirty="0" err="1"/>
              <a:t>www.bloomberg.co.jp</a:t>
            </a:r>
            <a:r>
              <a:rPr lang="en-US" altLang="ja-JP" dirty="0"/>
              <a:t>/news/articles/2021-01-19/QN4ILZT0AFBS01</a:t>
            </a:r>
            <a:endParaRPr kumimoji="1" lang="ja-JP" altLang="en-US"/>
          </a:p>
        </p:txBody>
      </p:sp>
    </p:spTree>
    <p:extLst>
      <p:ext uri="{BB962C8B-B14F-4D97-AF65-F5344CB8AC3E}">
        <p14:creationId xmlns:p14="http://schemas.microsoft.com/office/powerpoint/2010/main" val="1617701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D424C1-7E06-D94A-A95E-D5FE669DF3B5}"/>
              </a:ext>
            </a:extLst>
          </p:cNvPr>
          <p:cNvSpPr>
            <a:spLocks noGrp="1"/>
          </p:cNvSpPr>
          <p:nvPr>
            <p:ph type="title"/>
          </p:nvPr>
        </p:nvSpPr>
        <p:spPr>
          <a:xfrm>
            <a:off x="389745" y="548418"/>
            <a:ext cx="8435100" cy="834087"/>
          </a:xfrm>
        </p:spPr>
        <p:txBody>
          <a:bodyPr>
            <a:normAutofit/>
          </a:bodyPr>
          <a:lstStyle/>
          <a:p>
            <a:r>
              <a:rPr lang="ja-JP" altLang="en-US" b="1">
                <a:latin typeface="+mn-ea"/>
                <a:ea typeface="+mn-ea"/>
              </a:rPr>
              <a:t>ドイツの死亡例について</a:t>
            </a:r>
            <a:r>
              <a:rPr lang="en-US" altLang="ja-JP" sz="2700" b="1" dirty="0">
                <a:latin typeface="+mn-ea"/>
                <a:ea typeface="+mn-ea"/>
              </a:rPr>
              <a:t>2021.1.19</a:t>
            </a:r>
            <a:endParaRPr kumimoji="1" lang="ja-JP" altLang="en-US" b="1">
              <a:latin typeface="+mn-ea"/>
              <a:ea typeface="+mn-ea"/>
            </a:endParaRPr>
          </a:p>
        </p:txBody>
      </p:sp>
      <p:sp>
        <p:nvSpPr>
          <p:cNvPr id="3" name="コンテンツ プレースホルダー 2">
            <a:extLst>
              <a:ext uri="{FF2B5EF4-FFF2-40B4-BE49-F238E27FC236}">
                <a16:creationId xmlns:a16="http://schemas.microsoft.com/office/drawing/2014/main" id="{39DBF931-B120-0744-96A7-059027A0501F}"/>
              </a:ext>
            </a:extLst>
          </p:cNvPr>
          <p:cNvSpPr>
            <a:spLocks noGrp="1"/>
          </p:cNvSpPr>
          <p:nvPr>
            <p:ph idx="1"/>
          </p:nvPr>
        </p:nvSpPr>
        <p:spPr>
          <a:xfrm>
            <a:off x="389745" y="1363913"/>
            <a:ext cx="8326552" cy="2854658"/>
          </a:xfrm>
          <a:solidFill>
            <a:schemeClr val="bg1"/>
          </a:solidFill>
        </p:spPr>
        <p:txBody>
          <a:bodyPr>
            <a:normAutofit/>
          </a:bodyPr>
          <a:lstStyle/>
          <a:p>
            <a:pPr fontAlgn="base"/>
            <a:r>
              <a:rPr lang="ja-JP" altLang="en-US" sz="2800" b="1"/>
              <a:t>ファイザー・ビオンテック製ワクチンの１回目の接種を</a:t>
            </a:r>
            <a:r>
              <a:rPr lang="en-US" altLang="ja-JP" sz="2800" b="1" dirty="0"/>
              <a:t>80</a:t>
            </a:r>
            <a:r>
              <a:rPr lang="ja-JP" altLang="en-US" sz="2800" b="1"/>
              <a:t>万人余りが受けた。</a:t>
            </a:r>
            <a:endParaRPr lang="en-US" altLang="ja-JP" sz="2800" b="1" dirty="0"/>
          </a:p>
          <a:p>
            <a:pPr fontAlgn="base"/>
            <a:r>
              <a:rPr lang="ja-JP" altLang="en-US" sz="2800" b="1"/>
              <a:t>接種後間もなく亡くなった高齢者が７人。</a:t>
            </a:r>
            <a:endParaRPr lang="en-US" altLang="ja-JP" sz="2800" b="1" dirty="0"/>
          </a:p>
          <a:p>
            <a:pPr fontAlgn="base"/>
            <a:r>
              <a:rPr lang="ja-JP" altLang="en-US" sz="2800" b="1"/>
              <a:t>死因は恐らく腎不全やがん、アルツハイマー病など患者の基礎疾患で、ワクチン接種ではないと判断した。</a:t>
            </a:r>
            <a:r>
              <a:rPr lang="ja-JP" altLang="en-US" sz="1800" b="1"/>
              <a:t>（独医薬品規制当局パウル・エールリヒ研究所）</a:t>
            </a:r>
            <a:endParaRPr lang="en-US" altLang="ja-JP" sz="1800" b="1" dirty="0"/>
          </a:p>
        </p:txBody>
      </p:sp>
      <p:sp>
        <p:nvSpPr>
          <p:cNvPr id="4" name="テキスト ボックス 3">
            <a:extLst>
              <a:ext uri="{FF2B5EF4-FFF2-40B4-BE49-F238E27FC236}">
                <a16:creationId xmlns:a16="http://schemas.microsoft.com/office/drawing/2014/main" id="{CB20CE6D-34AB-E743-9D9C-7B06E54FFE64}"/>
              </a:ext>
            </a:extLst>
          </p:cNvPr>
          <p:cNvSpPr txBox="1"/>
          <p:nvPr/>
        </p:nvSpPr>
        <p:spPr>
          <a:xfrm>
            <a:off x="2277932" y="6265955"/>
            <a:ext cx="6246635" cy="300082"/>
          </a:xfrm>
          <a:prstGeom prst="rect">
            <a:avLst/>
          </a:prstGeom>
          <a:noFill/>
        </p:spPr>
        <p:txBody>
          <a:bodyPr wrap="square" rtlCol="0">
            <a:spAutoFit/>
          </a:bodyPr>
          <a:lstStyle/>
          <a:p>
            <a:r>
              <a:rPr lang="en-US" altLang="ja-JP" dirty="0"/>
              <a:t>https://</a:t>
            </a:r>
            <a:r>
              <a:rPr lang="en-US" altLang="ja-JP" dirty="0" err="1"/>
              <a:t>www.bloomberg.co.jp</a:t>
            </a:r>
            <a:r>
              <a:rPr lang="en-US" altLang="ja-JP" dirty="0"/>
              <a:t>/news/articles/2021-01-19/QN4ILZT0AFBS01</a:t>
            </a:r>
            <a:endParaRPr kumimoji="1" lang="ja-JP" altLang="en-US"/>
          </a:p>
        </p:txBody>
      </p:sp>
      <p:sp>
        <p:nvSpPr>
          <p:cNvPr id="5" name="テキスト ボックス 4">
            <a:extLst>
              <a:ext uri="{FF2B5EF4-FFF2-40B4-BE49-F238E27FC236}">
                <a16:creationId xmlns:a16="http://schemas.microsoft.com/office/drawing/2014/main" id="{0DF5C68D-3467-234F-91AA-5B26FEA75926}"/>
              </a:ext>
            </a:extLst>
          </p:cNvPr>
          <p:cNvSpPr txBox="1"/>
          <p:nvPr/>
        </p:nvSpPr>
        <p:spPr>
          <a:xfrm>
            <a:off x="220838" y="4765210"/>
            <a:ext cx="8802410" cy="954107"/>
          </a:xfrm>
          <a:prstGeom prst="rect">
            <a:avLst/>
          </a:prstGeom>
          <a:solidFill>
            <a:schemeClr val="bg1"/>
          </a:solidFill>
        </p:spPr>
        <p:txBody>
          <a:bodyPr wrap="none" rtlCol="0">
            <a:spAutoFit/>
          </a:bodyPr>
          <a:lstStyle/>
          <a:p>
            <a:r>
              <a:rPr lang="ja-JP" altLang="en-US" sz="2800" b="1" i="1"/>
              <a:t>フィンランドでは、積極的な治療を停止した末期</a:t>
            </a:r>
            <a:endParaRPr lang="en-US" altLang="ja-JP" sz="2800" b="1" i="1" dirty="0"/>
          </a:p>
          <a:p>
            <a:r>
              <a:rPr lang="ja-JP" altLang="en-US" sz="2800" b="1" i="1"/>
              <a:t>患者に対しては集団予防接種の対象から外すよう勧告</a:t>
            </a:r>
            <a:endParaRPr kumimoji="1" lang="ja-JP" altLang="en-US" sz="2800" b="1" i="1"/>
          </a:p>
        </p:txBody>
      </p:sp>
    </p:spTree>
    <p:extLst>
      <p:ext uri="{BB962C8B-B14F-4D97-AF65-F5344CB8AC3E}">
        <p14:creationId xmlns:p14="http://schemas.microsoft.com/office/powerpoint/2010/main" val="1237036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BCB058D2-048B-E047-91B8-F834E1096469}"/>
              </a:ext>
            </a:extLst>
          </p:cNvPr>
          <p:cNvSpPr>
            <a:spLocks noGrp="1"/>
          </p:cNvSpPr>
          <p:nvPr>
            <p:ph idx="1"/>
          </p:nvPr>
        </p:nvSpPr>
        <p:spPr>
          <a:xfrm>
            <a:off x="492744" y="2125427"/>
            <a:ext cx="8158511" cy="4039399"/>
          </a:xfrm>
        </p:spPr>
        <p:txBody>
          <a:bodyPr>
            <a:normAutofit/>
          </a:bodyPr>
          <a:lstStyle/>
          <a:p>
            <a:pPr marL="0" indent="0">
              <a:buNone/>
            </a:pPr>
            <a:r>
              <a:rPr kumimoji="1" lang="ja-JP" altLang="en-US" sz="2800" b="1">
                <a:latin typeface="+mn-ea"/>
              </a:rPr>
              <a:t>・</a:t>
            </a:r>
            <a:r>
              <a:rPr lang="ja-JP" altLang="en-US" sz="2800" b="1">
                <a:latin typeface="+mn-ea"/>
              </a:rPr>
              <a:t>イスラエル</a:t>
            </a:r>
            <a:r>
              <a:rPr kumimoji="1" lang="ja-JP" altLang="en-US" sz="2800" b="1">
                <a:latin typeface="+mn-ea"/>
              </a:rPr>
              <a:t>では人口９００万人の</a:t>
            </a:r>
            <a:r>
              <a:rPr kumimoji="1" lang="en-US" altLang="ja-JP" sz="2800" b="1" dirty="0">
                <a:latin typeface="+mn-ea"/>
              </a:rPr>
              <a:t>2</a:t>
            </a:r>
            <a:r>
              <a:rPr kumimoji="1" lang="ja-JP" altLang="en-US" sz="2800" b="1">
                <a:latin typeface="+mn-ea"/>
              </a:rPr>
              <a:t>割を超える</a:t>
            </a:r>
            <a:endParaRPr kumimoji="1" lang="en-US" altLang="ja-JP" sz="2800" b="1" dirty="0">
              <a:latin typeface="+mn-ea"/>
            </a:endParaRPr>
          </a:p>
          <a:p>
            <a:pPr marL="0" indent="0">
              <a:buNone/>
            </a:pPr>
            <a:r>
              <a:rPr lang="ja-JP" altLang="en-US" sz="2800" b="1">
                <a:latin typeface="+mn-ea"/>
              </a:rPr>
              <a:t>　</a:t>
            </a:r>
            <a:r>
              <a:rPr kumimoji="1" lang="ja-JP" altLang="en-US" sz="2800" b="1">
                <a:latin typeface="+mn-ea"/>
              </a:rPr>
              <a:t>１８８万人が１回目のワクチンを済ませている</a:t>
            </a:r>
            <a:endParaRPr kumimoji="1" lang="en-US" altLang="ja-JP" sz="2800" b="1" dirty="0">
              <a:latin typeface="+mn-ea"/>
            </a:endParaRPr>
          </a:p>
          <a:p>
            <a:pPr marL="0" indent="0">
              <a:buNone/>
            </a:pPr>
            <a:r>
              <a:rPr lang="ja-JP" altLang="en-US" sz="2800" b="1">
                <a:latin typeface="+mn-ea"/>
              </a:rPr>
              <a:t>・感染が確認された人数</a:t>
            </a:r>
            <a:endParaRPr lang="en-US" altLang="ja-JP" sz="2800" b="1" dirty="0">
              <a:latin typeface="+mn-ea"/>
            </a:endParaRPr>
          </a:p>
          <a:p>
            <a:pPr marL="0" indent="0">
              <a:buNone/>
            </a:pPr>
            <a:r>
              <a:rPr kumimoji="1" lang="ja-JP" altLang="en-US" sz="2800" b="1">
                <a:latin typeface="+mn-ea"/>
              </a:rPr>
              <a:t>　接種から７日以内：４４８４人、</a:t>
            </a:r>
            <a:endParaRPr kumimoji="1" lang="en-US" altLang="ja-JP" sz="2800" b="1" dirty="0">
              <a:latin typeface="+mn-ea"/>
            </a:endParaRPr>
          </a:p>
          <a:p>
            <a:pPr marL="0" indent="0">
              <a:buNone/>
            </a:pPr>
            <a:r>
              <a:rPr lang="ja-JP" altLang="en-US" sz="2800" b="1">
                <a:latin typeface="+mn-ea"/>
              </a:rPr>
              <a:t>　接種から</a:t>
            </a:r>
            <a:r>
              <a:rPr kumimoji="1" lang="ja-JP" altLang="en-US" sz="2800" b="1">
                <a:latin typeface="+mn-ea"/>
              </a:rPr>
              <a:t>８日</a:t>
            </a:r>
            <a:r>
              <a:rPr kumimoji="1" lang="en-US" altLang="ja-JP" sz="2800" b="1" dirty="0">
                <a:latin typeface="+mn-ea"/>
              </a:rPr>
              <a:t>〜</a:t>
            </a:r>
            <a:r>
              <a:rPr kumimoji="1" lang="ja-JP" altLang="en-US" sz="2800" b="1">
                <a:latin typeface="+mn-ea"/>
              </a:rPr>
              <a:t>１４日以内：３１８６人</a:t>
            </a:r>
            <a:endParaRPr kumimoji="1" lang="en-US" altLang="ja-JP" sz="2800" b="1" dirty="0">
              <a:latin typeface="+mn-ea"/>
            </a:endParaRPr>
          </a:p>
          <a:p>
            <a:pPr marL="0" indent="0">
              <a:buNone/>
            </a:pPr>
            <a:r>
              <a:rPr lang="ja-JP" altLang="en-US" sz="2800" b="1">
                <a:latin typeface="+mn-ea"/>
              </a:rPr>
              <a:t>　接種から</a:t>
            </a:r>
            <a:r>
              <a:rPr kumimoji="1" lang="ja-JP" altLang="en-US" sz="2800" b="1">
                <a:latin typeface="+mn-ea"/>
              </a:rPr>
              <a:t>１５日</a:t>
            </a:r>
            <a:r>
              <a:rPr kumimoji="1" lang="en-US" altLang="ja-JP" sz="2800" b="1" dirty="0">
                <a:latin typeface="+mn-ea"/>
              </a:rPr>
              <a:t>〜</a:t>
            </a:r>
            <a:r>
              <a:rPr kumimoji="1" lang="ja-JP" altLang="en-US" sz="2800" b="1">
                <a:latin typeface="+mn-ea"/>
              </a:rPr>
              <a:t>２２日経過：３５３人</a:t>
            </a:r>
            <a:endParaRPr kumimoji="1" lang="en-US" altLang="ja-JP" sz="2800" b="1" dirty="0">
              <a:latin typeface="+mn-ea"/>
            </a:endParaRPr>
          </a:p>
          <a:p>
            <a:pPr marL="0" indent="0">
              <a:buNone/>
            </a:pPr>
            <a:r>
              <a:rPr lang="ja-JP" altLang="en-US" sz="2800" b="1">
                <a:latin typeface="+mn-ea"/>
              </a:rPr>
              <a:t>・副反応：頭痛や発熱などの他</a:t>
            </a:r>
            <a:endParaRPr lang="en-US" altLang="ja-JP" sz="2800" b="1" dirty="0">
              <a:latin typeface="+mn-ea"/>
            </a:endParaRPr>
          </a:p>
          <a:p>
            <a:pPr marL="0" indent="0">
              <a:buNone/>
            </a:pPr>
            <a:r>
              <a:rPr lang="ja-JP" altLang="en-US" sz="2800" b="1">
                <a:latin typeface="+mn-ea"/>
              </a:rPr>
              <a:t>　　　　　顔面麻痺１４例、痙攣が５例</a:t>
            </a:r>
          </a:p>
        </p:txBody>
      </p:sp>
      <p:pic>
        <p:nvPicPr>
          <p:cNvPr id="9" name="図 8">
            <a:extLst>
              <a:ext uri="{FF2B5EF4-FFF2-40B4-BE49-F238E27FC236}">
                <a16:creationId xmlns:a16="http://schemas.microsoft.com/office/drawing/2014/main" id="{7B7D82EE-65C8-A04E-BEC2-EB8DB7DD673A}"/>
              </a:ext>
            </a:extLst>
          </p:cNvPr>
          <p:cNvPicPr>
            <a:picLocks noChangeAspect="1"/>
          </p:cNvPicPr>
          <p:nvPr/>
        </p:nvPicPr>
        <p:blipFill>
          <a:blip r:embed="rId2"/>
          <a:stretch>
            <a:fillRect/>
          </a:stretch>
        </p:blipFill>
        <p:spPr>
          <a:xfrm>
            <a:off x="133349" y="519352"/>
            <a:ext cx="8877300" cy="1130300"/>
          </a:xfrm>
          <a:prstGeom prst="rect">
            <a:avLst/>
          </a:prstGeom>
        </p:spPr>
      </p:pic>
    </p:spTree>
    <p:extLst>
      <p:ext uri="{BB962C8B-B14F-4D97-AF65-F5344CB8AC3E}">
        <p14:creationId xmlns:p14="http://schemas.microsoft.com/office/powerpoint/2010/main" val="3977937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85AE18BE-6B8F-404B-897C-65D1A00A96D7}"/>
              </a:ext>
            </a:extLst>
          </p:cNvPr>
          <p:cNvSpPr txBox="1"/>
          <p:nvPr/>
        </p:nvSpPr>
        <p:spPr>
          <a:xfrm>
            <a:off x="1828800" y="6166623"/>
            <a:ext cx="7092176" cy="507831"/>
          </a:xfrm>
          <a:prstGeom prst="rect">
            <a:avLst/>
          </a:prstGeom>
          <a:noFill/>
        </p:spPr>
        <p:txBody>
          <a:bodyPr wrap="square" rtlCol="0">
            <a:spAutoFit/>
          </a:bodyPr>
          <a:lstStyle/>
          <a:p>
            <a:r>
              <a:rPr lang="en-US" altLang="ja-JP" dirty="0"/>
              <a:t>https://www.m3.com/news/general/873121?dcf_doctor=</a:t>
            </a:r>
            <a:r>
              <a:rPr lang="en-US" altLang="ja-JP" dirty="0" err="1"/>
              <a:t>true&amp;portalId</a:t>
            </a:r>
            <a:r>
              <a:rPr lang="en-US" altLang="ja-JP" dirty="0"/>
              <a:t>=</a:t>
            </a:r>
            <a:r>
              <a:rPr lang="en-US" altLang="ja-JP" dirty="0" err="1"/>
              <a:t>mailmag&amp;mmp</a:t>
            </a:r>
            <a:r>
              <a:rPr lang="en-US" altLang="ja-JP" dirty="0"/>
              <a:t>=MD210128&amp;dcf_doctor=</a:t>
            </a:r>
            <a:r>
              <a:rPr lang="en-US" altLang="ja-JP" dirty="0" err="1"/>
              <a:t>true&amp;mc.l</a:t>
            </a:r>
            <a:r>
              <a:rPr lang="en-US" altLang="ja-JP" dirty="0"/>
              <a:t>=700728079&amp;eml=abeeb9477406581ccacfa7658b466a4b</a:t>
            </a:r>
            <a:endParaRPr kumimoji="1" lang="ja-JP" altLang="en-US"/>
          </a:p>
        </p:txBody>
      </p:sp>
      <p:pic>
        <p:nvPicPr>
          <p:cNvPr id="6" name="図 5">
            <a:extLst>
              <a:ext uri="{FF2B5EF4-FFF2-40B4-BE49-F238E27FC236}">
                <a16:creationId xmlns:a16="http://schemas.microsoft.com/office/drawing/2014/main" id="{FC7EE148-D68B-3247-91A1-FF46625CF9F2}"/>
              </a:ext>
            </a:extLst>
          </p:cNvPr>
          <p:cNvPicPr>
            <a:picLocks noChangeAspect="1"/>
          </p:cNvPicPr>
          <p:nvPr/>
        </p:nvPicPr>
        <p:blipFill>
          <a:blip r:embed="rId2"/>
          <a:stretch>
            <a:fillRect/>
          </a:stretch>
        </p:blipFill>
        <p:spPr>
          <a:xfrm>
            <a:off x="64222" y="0"/>
            <a:ext cx="8856754" cy="6858000"/>
          </a:xfrm>
          <a:prstGeom prst="rect">
            <a:avLst/>
          </a:prstGeom>
        </p:spPr>
      </p:pic>
      <p:pic>
        <p:nvPicPr>
          <p:cNvPr id="7" name="図 6">
            <a:extLst>
              <a:ext uri="{FF2B5EF4-FFF2-40B4-BE49-F238E27FC236}">
                <a16:creationId xmlns:a16="http://schemas.microsoft.com/office/drawing/2014/main" id="{A9991CC3-3F03-B54A-BE1F-3789169554A3}"/>
              </a:ext>
            </a:extLst>
          </p:cNvPr>
          <p:cNvPicPr>
            <a:picLocks noChangeAspect="1"/>
          </p:cNvPicPr>
          <p:nvPr/>
        </p:nvPicPr>
        <p:blipFill>
          <a:blip r:embed="rId3"/>
          <a:stretch>
            <a:fillRect/>
          </a:stretch>
        </p:blipFill>
        <p:spPr>
          <a:xfrm>
            <a:off x="3994150" y="3276600"/>
            <a:ext cx="1155700" cy="304800"/>
          </a:xfrm>
          <a:prstGeom prst="rect">
            <a:avLst/>
          </a:prstGeom>
        </p:spPr>
      </p:pic>
      <p:pic>
        <p:nvPicPr>
          <p:cNvPr id="8" name="図 7">
            <a:extLst>
              <a:ext uri="{FF2B5EF4-FFF2-40B4-BE49-F238E27FC236}">
                <a16:creationId xmlns:a16="http://schemas.microsoft.com/office/drawing/2014/main" id="{6B04BE4F-B2D4-E645-9B68-74684C30EA3E}"/>
              </a:ext>
            </a:extLst>
          </p:cNvPr>
          <p:cNvPicPr>
            <a:picLocks noChangeAspect="1"/>
          </p:cNvPicPr>
          <p:nvPr/>
        </p:nvPicPr>
        <p:blipFill>
          <a:blip r:embed="rId3"/>
          <a:stretch>
            <a:fillRect/>
          </a:stretch>
        </p:blipFill>
        <p:spPr>
          <a:xfrm>
            <a:off x="1893022" y="142568"/>
            <a:ext cx="1155700" cy="304800"/>
          </a:xfrm>
          <a:prstGeom prst="rect">
            <a:avLst/>
          </a:prstGeom>
          <a:solidFill>
            <a:schemeClr val="accent1"/>
          </a:solidFill>
        </p:spPr>
      </p:pic>
    </p:spTree>
    <p:extLst>
      <p:ext uri="{BB962C8B-B14F-4D97-AF65-F5344CB8AC3E}">
        <p14:creationId xmlns:p14="http://schemas.microsoft.com/office/powerpoint/2010/main" val="1778349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F5721304-C6F6-584B-8D00-C108A40D7762}"/>
              </a:ext>
            </a:extLst>
          </p:cNvPr>
          <p:cNvSpPr txBox="1"/>
          <p:nvPr/>
        </p:nvSpPr>
        <p:spPr>
          <a:xfrm>
            <a:off x="706007" y="722671"/>
            <a:ext cx="7879080" cy="707886"/>
          </a:xfrm>
          <a:prstGeom prst="rect">
            <a:avLst/>
          </a:prstGeom>
          <a:noFill/>
        </p:spPr>
        <p:txBody>
          <a:bodyPr wrap="none" rtlCol="0">
            <a:spAutoFit/>
          </a:bodyPr>
          <a:lstStyle/>
          <a:p>
            <a:r>
              <a:rPr kumimoji="1" lang="ja-JP" altLang="en-US" sz="4000" b="1"/>
              <a:t>日本での新型コロナワクチン接種</a:t>
            </a:r>
          </a:p>
        </p:txBody>
      </p:sp>
      <p:pic>
        <p:nvPicPr>
          <p:cNvPr id="3" name="図 2">
            <a:extLst>
              <a:ext uri="{FF2B5EF4-FFF2-40B4-BE49-F238E27FC236}">
                <a16:creationId xmlns:a16="http://schemas.microsoft.com/office/drawing/2014/main" id="{8D3EAA0D-1A74-8A49-9BB1-CCD52576F110}"/>
              </a:ext>
            </a:extLst>
          </p:cNvPr>
          <p:cNvPicPr>
            <a:picLocks noChangeAspect="1"/>
          </p:cNvPicPr>
          <p:nvPr/>
        </p:nvPicPr>
        <p:blipFill>
          <a:blip r:embed="rId2"/>
          <a:stretch>
            <a:fillRect/>
          </a:stretch>
        </p:blipFill>
        <p:spPr>
          <a:xfrm>
            <a:off x="73547" y="1964414"/>
            <a:ext cx="9144000" cy="4286024"/>
          </a:xfrm>
          <a:prstGeom prst="rect">
            <a:avLst/>
          </a:prstGeom>
        </p:spPr>
      </p:pic>
    </p:spTree>
    <p:extLst>
      <p:ext uri="{BB962C8B-B14F-4D97-AF65-F5344CB8AC3E}">
        <p14:creationId xmlns:p14="http://schemas.microsoft.com/office/powerpoint/2010/main" val="19294268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6A43F67D-FF3E-5B46-954F-3A4F960EB577}"/>
              </a:ext>
            </a:extLst>
          </p:cNvPr>
          <p:cNvPicPr>
            <a:picLocks noChangeAspect="1"/>
          </p:cNvPicPr>
          <p:nvPr/>
        </p:nvPicPr>
        <p:blipFill>
          <a:blip r:embed="rId2"/>
          <a:stretch>
            <a:fillRect/>
          </a:stretch>
        </p:blipFill>
        <p:spPr>
          <a:xfrm>
            <a:off x="0" y="0"/>
            <a:ext cx="9144000" cy="6651185"/>
          </a:xfrm>
          <a:prstGeom prst="rect">
            <a:avLst/>
          </a:prstGeom>
        </p:spPr>
      </p:pic>
      <p:sp>
        <p:nvSpPr>
          <p:cNvPr id="7" name="テキスト ボックス 6">
            <a:extLst>
              <a:ext uri="{FF2B5EF4-FFF2-40B4-BE49-F238E27FC236}">
                <a16:creationId xmlns:a16="http://schemas.microsoft.com/office/drawing/2014/main" id="{F20095B4-7D67-5B49-9885-D26BD0AD674F}"/>
              </a:ext>
            </a:extLst>
          </p:cNvPr>
          <p:cNvSpPr txBox="1"/>
          <p:nvPr/>
        </p:nvSpPr>
        <p:spPr>
          <a:xfrm>
            <a:off x="2208363" y="6557918"/>
            <a:ext cx="7539487" cy="300082"/>
          </a:xfrm>
          <a:prstGeom prst="rect">
            <a:avLst/>
          </a:prstGeom>
          <a:noFill/>
        </p:spPr>
        <p:txBody>
          <a:bodyPr wrap="square" rtlCol="0">
            <a:spAutoFit/>
          </a:bodyPr>
          <a:lstStyle/>
          <a:p>
            <a:r>
              <a:rPr lang="ja-JP" altLang="en-US"/>
              <a:t>厚労省　新型コロナウイルス感染症に係る 予防接種の実施に関する手引き </a:t>
            </a:r>
            <a:r>
              <a:rPr lang="en-US" altLang="ja-JP" dirty="0"/>
              <a:t>(1.1</a:t>
            </a:r>
            <a:r>
              <a:rPr lang="ja-JP" altLang="en-US"/>
              <a:t>版</a:t>
            </a:r>
            <a:r>
              <a:rPr lang="en-US" altLang="ja-JP" dirty="0"/>
              <a:t>) </a:t>
            </a:r>
            <a:r>
              <a:rPr lang="ja-JP" altLang="en-US"/>
              <a:t>より</a:t>
            </a:r>
          </a:p>
        </p:txBody>
      </p:sp>
    </p:spTree>
    <p:extLst>
      <p:ext uri="{BB962C8B-B14F-4D97-AF65-F5344CB8AC3E}">
        <p14:creationId xmlns:p14="http://schemas.microsoft.com/office/powerpoint/2010/main" val="38824164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ED93E0EC-62BF-2649-A88A-B3514B7E3543}"/>
              </a:ext>
            </a:extLst>
          </p:cNvPr>
          <p:cNvSpPr>
            <a:spLocks noGrp="1"/>
          </p:cNvSpPr>
          <p:nvPr>
            <p:ph idx="1"/>
          </p:nvPr>
        </p:nvSpPr>
        <p:spPr>
          <a:xfrm>
            <a:off x="265471" y="3120692"/>
            <a:ext cx="8613058" cy="3368598"/>
          </a:xfrm>
          <a:solidFill>
            <a:schemeClr val="bg1"/>
          </a:solidFill>
        </p:spPr>
        <p:txBody>
          <a:bodyPr lIns="108000" tIns="180000">
            <a:normAutofit/>
          </a:bodyPr>
          <a:lstStyle/>
          <a:p>
            <a:r>
              <a:rPr kumimoji="1" lang="en-US" altLang="ja-JP" sz="2400" b="1" dirty="0"/>
              <a:t>-75℃</a:t>
            </a:r>
            <a:r>
              <a:rPr kumimoji="1" lang="ja-JP" altLang="en-US" sz="2400" b="1"/>
              <a:t>のディープフリーザーで保管（基本型接種施設）。</a:t>
            </a:r>
            <a:endParaRPr kumimoji="1" lang="en-US" altLang="ja-JP" sz="2400" b="1" dirty="0"/>
          </a:p>
          <a:p>
            <a:r>
              <a:rPr kumimoji="1" lang="ja-JP" altLang="en-US" sz="2400" b="1"/>
              <a:t>ワクチン最小流通単位</a:t>
            </a:r>
            <a:r>
              <a:rPr kumimoji="1" lang="en-US" altLang="ja-JP" sz="2400" b="1" dirty="0"/>
              <a:t>1170</a:t>
            </a:r>
            <a:r>
              <a:rPr lang="ja-JP" altLang="en-US" sz="2400" b="1"/>
              <a:t>回</a:t>
            </a:r>
            <a:r>
              <a:rPr kumimoji="1" lang="ja-JP" altLang="en-US" sz="2400" b="1"/>
              <a:t>接種分。</a:t>
            </a:r>
            <a:endParaRPr kumimoji="1" lang="en-US" altLang="ja-JP" sz="2400" b="1" dirty="0"/>
          </a:p>
          <a:p>
            <a:r>
              <a:rPr lang="ja-JP" altLang="en-US" sz="2400" b="1"/>
              <a:t>ドライアイス保管</a:t>
            </a:r>
            <a:r>
              <a:rPr kumimoji="1" lang="en-US" altLang="ja-JP" sz="2400" b="1" dirty="0"/>
              <a:t>10</a:t>
            </a:r>
            <a:r>
              <a:rPr lang="ja-JP" altLang="en-US" sz="2400" b="1"/>
              <a:t>日までに接種する。</a:t>
            </a:r>
            <a:endParaRPr lang="en-US" altLang="ja-JP" sz="2400" b="1" dirty="0"/>
          </a:p>
          <a:p>
            <a:r>
              <a:rPr lang="ja-JP" altLang="en-US" sz="2400" b="1"/>
              <a:t>連携型接種施設に小分け</a:t>
            </a:r>
            <a:endParaRPr lang="en-US" altLang="ja-JP" sz="2400" b="1" dirty="0"/>
          </a:p>
          <a:p>
            <a:pPr marL="0" indent="0">
              <a:buNone/>
            </a:pPr>
            <a:r>
              <a:rPr lang="ja-JP" altLang="en-US" sz="2400" b="1"/>
              <a:t>　２</a:t>
            </a:r>
            <a:r>
              <a:rPr lang="en-US" altLang="ja-JP" sz="2400" b="1" dirty="0"/>
              <a:t>〜</a:t>
            </a:r>
            <a:r>
              <a:rPr lang="ja-JP" altLang="en-US" sz="2400" b="1"/>
              <a:t>８℃保冷ボックスで</a:t>
            </a:r>
            <a:r>
              <a:rPr lang="en-US" altLang="ja-JP" sz="2400" b="1" dirty="0"/>
              <a:t>3</a:t>
            </a:r>
            <a:r>
              <a:rPr lang="ja-JP" altLang="en-US" sz="2400" b="1"/>
              <a:t>時間以内に配送。</a:t>
            </a:r>
            <a:endParaRPr lang="en-US" altLang="ja-JP" sz="2400" b="1" dirty="0"/>
          </a:p>
          <a:p>
            <a:pPr marL="0" indent="0">
              <a:buNone/>
            </a:pPr>
            <a:r>
              <a:rPr lang="ja-JP" altLang="en-US" sz="2400" b="1"/>
              <a:t>　冷蔵庫で</a:t>
            </a:r>
            <a:r>
              <a:rPr lang="en-US" altLang="ja-JP" sz="2400" b="1" dirty="0"/>
              <a:t>2〜8℃</a:t>
            </a:r>
            <a:r>
              <a:rPr lang="ja-JP" altLang="en-US" sz="2400" b="1"/>
              <a:t>で保管し</a:t>
            </a:r>
            <a:r>
              <a:rPr lang="en-US" altLang="ja-JP" sz="2400" b="1" dirty="0"/>
              <a:t>5</a:t>
            </a:r>
            <a:r>
              <a:rPr lang="ja-JP" altLang="en-US" sz="2400" b="1"/>
              <a:t>日以内に合計</a:t>
            </a:r>
            <a:r>
              <a:rPr lang="en-US" altLang="ja-JP" sz="2400" b="1" dirty="0"/>
              <a:t>1170</a:t>
            </a:r>
            <a:r>
              <a:rPr lang="ja-JP" altLang="en-US" sz="2400" b="1"/>
              <a:t>回接種。　</a:t>
            </a:r>
            <a:endParaRPr lang="en-US" altLang="ja-JP" sz="2400" b="1" dirty="0"/>
          </a:p>
          <a:p>
            <a:pPr marL="0" indent="0">
              <a:buNone/>
            </a:pPr>
            <a:r>
              <a:rPr lang="ja-JP" altLang="en-US" sz="2400" b="1"/>
              <a:t>　室温にして</a:t>
            </a:r>
            <a:r>
              <a:rPr lang="en-US" altLang="ja-JP" sz="2400" b="1" dirty="0"/>
              <a:t>6</a:t>
            </a:r>
            <a:r>
              <a:rPr lang="ja-JP" altLang="en-US" sz="2400" b="1"/>
              <a:t>時間以内に接種。</a:t>
            </a:r>
            <a:r>
              <a:rPr lang="en-US" altLang="ja-JP" sz="2400" b="1" dirty="0"/>
              <a:t>(1</a:t>
            </a:r>
            <a:r>
              <a:rPr lang="ja-JP" altLang="en-US" sz="2400" b="1"/>
              <a:t>バイアル</a:t>
            </a:r>
            <a:r>
              <a:rPr lang="en-US" altLang="ja-JP" sz="2400" b="1" dirty="0"/>
              <a:t>6</a:t>
            </a:r>
            <a:r>
              <a:rPr lang="ja-JP" altLang="en-US" sz="2400" b="1"/>
              <a:t>接種分</a:t>
            </a:r>
            <a:r>
              <a:rPr lang="en-US" altLang="ja-JP" sz="2400" b="1" dirty="0"/>
              <a:t>)</a:t>
            </a:r>
            <a:endParaRPr kumimoji="1" lang="ja-JP" altLang="en-US" sz="2400" b="1"/>
          </a:p>
        </p:txBody>
      </p:sp>
      <p:pic>
        <p:nvPicPr>
          <p:cNvPr id="5" name="図 4">
            <a:extLst>
              <a:ext uri="{FF2B5EF4-FFF2-40B4-BE49-F238E27FC236}">
                <a16:creationId xmlns:a16="http://schemas.microsoft.com/office/drawing/2014/main" id="{59942D25-B750-8F4B-8DD8-0112C255E994}"/>
              </a:ext>
            </a:extLst>
          </p:cNvPr>
          <p:cNvPicPr>
            <a:picLocks noChangeAspect="1"/>
          </p:cNvPicPr>
          <p:nvPr/>
        </p:nvPicPr>
        <p:blipFill>
          <a:blip r:embed="rId2"/>
          <a:stretch>
            <a:fillRect/>
          </a:stretch>
        </p:blipFill>
        <p:spPr>
          <a:xfrm>
            <a:off x="221226" y="471555"/>
            <a:ext cx="8657303" cy="2536061"/>
          </a:xfrm>
          <a:prstGeom prst="rect">
            <a:avLst/>
          </a:prstGeom>
        </p:spPr>
      </p:pic>
    </p:spTree>
    <p:extLst>
      <p:ext uri="{BB962C8B-B14F-4D97-AF65-F5344CB8AC3E}">
        <p14:creationId xmlns:p14="http://schemas.microsoft.com/office/powerpoint/2010/main" val="236139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0FE5543A-109C-D141-B45D-69CA284CC905}"/>
              </a:ext>
            </a:extLst>
          </p:cNvPr>
          <p:cNvSpPr>
            <a:spLocks noGrp="1"/>
          </p:cNvSpPr>
          <p:nvPr>
            <p:ph idx="1"/>
          </p:nvPr>
        </p:nvSpPr>
        <p:spPr>
          <a:xfrm>
            <a:off x="628650" y="2341819"/>
            <a:ext cx="7886700" cy="2849613"/>
          </a:xfrm>
        </p:spPr>
        <p:txBody>
          <a:bodyPr/>
          <a:lstStyle/>
          <a:p>
            <a:pPr marL="0" indent="0">
              <a:buNone/>
            </a:pPr>
            <a:r>
              <a:rPr lang="ja-JP" altLang="en-US" sz="3200" b="1"/>
              <a:t>血圧計、 静脈路確保用品、輸液、</a:t>
            </a:r>
            <a:endParaRPr lang="en-US" altLang="ja-JP" sz="3200" b="1" dirty="0"/>
          </a:p>
          <a:p>
            <a:pPr marL="0" indent="0">
              <a:buNone/>
            </a:pPr>
            <a:r>
              <a:rPr lang="ja-JP" altLang="en-US" sz="3200" b="1"/>
              <a:t>エピネフリン・抗ヒスタミン剤・</a:t>
            </a:r>
            <a:endParaRPr lang="en-US" altLang="ja-JP" sz="3200" b="1" dirty="0"/>
          </a:p>
          <a:p>
            <a:pPr marL="0" indent="0">
              <a:buNone/>
            </a:pPr>
            <a:r>
              <a:rPr lang="ja-JP" altLang="en-US" sz="3200" b="1"/>
              <a:t>抗けいれん剤・副腎皮質ステロ イド剤等の薬液、酸素ボンベ、</a:t>
            </a:r>
            <a:endParaRPr lang="en-US" altLang="ja-JP" sz="3200" b="1" dirty="0"/>
          </a:p>
          <a:p>
            <a:pPr marL="0" indent="0">
              <a:buNone/>
            </a:pPr>
            <a:r>
              <a:rPr lang="ja-JP" altLang="en-US" sz="3200" b="1"/>
              <a:t>喉頭鏡、気管チューブや蘇生バック等</a:t>
            </a:r>
          </a:p>
          <a:p>
            <a:endParaRPr kumimoji="1" lang="ja-JP" altLang="en-US"/>
          </a:p>
        </p:txBody>
      </p:sp>
      <p:sp>
        <p:nvSpPr>
          <p:cNvPr id="5" name="タイトル 4">
            <a:extLst>
              <a:ext uri="{FF2B5EF4-FFF2-40B4-BE49-F238E27FC236}">
                <a16:creationId xmlns:a16="http://schemas.microsoft.com/office/drawing/2014/main" id="{F2604452-8EAC-8143-A91C-C0871DCF8889}"/>
              </a:ext>
            </a:extLst>
          </p:cNvPr>
          <p:cNvSpPr>
            <a:spLocks noGrp="1"/>
          </p:cNvSpPr>
          <p:nvPr>
            <p:ph type="title"/>
          </p:nvPr>
        </p:nvSpPr>
        <p:spPr>
          <a:xfrm>
            <a:off x="628650" y="615849"/>
            <a:ext cx="7886700" cy="1035971"/>
          </a:xfrm>
        </p:spPr>
        <p:txBody>
          <a:bodyPr>
            <a:normAutofit/>
          </a:bodyPr>
          <a:lstStyle/>
          <a:p>
            <a:r>
              <a:rPr lang="ja-JP" altLang="en-US" sz="4000" b="1">
                <a:latin typeface="+mn-ea"/>
                <a:ea typeface="+mn-ea"/>
              </a:rPr>
              <a:t>接種会場での必要物品</a:t>
            </a:r>
            <a:br>
              <a:rPr lang="en-US" altLang="ja-JP" sz="4000" b="1" dirty="0">
                <a:latin typeface="+mn-ea"/>
                <a:ea typeface="+mn-ea"/>
              </a:rPr>
            </a:br>
            <a:r>
              <a:rPr lang="ja-JP" altLang="en-US" sz="2200" b="1">
                <a:latin typeface="+mn-ea"/>
                <a:ea typeface="+mn-ea"/>
              </a:rPr>
              <a:t>（アナフィラキシーショックやけいれん等応急治療用）</a:t>
            </a:r>
            <a:endParaRPr lang="ja-JP" altLang="en-US" sz="4000" b="1">
              <a:latin typeface="+mn-ea"/>
              <a:ea typeface="+mn-ea"/>
            </a:endParaRPr>
          </a:p>
        </p:txBody>
      </p:sp>
      <p:sp>
        <p:nvSpPr>
          <p:cNvPr id="6" name="テキスト ボックス 5">
            <a:extLst>
              <a:ext uri="{FF2B5EF4-FFF2-40B4-BE49-F238E27FC236}">
                <a16:creationId xmlns:a16="http://schemas.microsoft.com/office/drawing/2014/main" id="{0B62CF9D-9E47-3343-ABBC-CACA8A71CAAA}"/>
              </a:ext>
            </a:extLst>
          </p:cNvPr>
          <p:cNvSpPr txBox="1"/>
          <p:nvPr/>
        </p:nvSpPr>
        <p:spPr>
          <a:xfrm>
            <a:off x="1755058" y="5881431"/>
            <a:ext cx="6591869" cy="507831"/>
          </a:xfrm>
          <a:prstGeom prst="rect">
            <a:avLst/>
          </a:prstGeom>
          <a:noFill/>
        </p:spPr>
        <p:txBody>
          <a:bodyPr wrap="none" rtlCol="0">
            <a:spAutoFit/>
          </a:bodyPr>
          <a:lstStyle/>
          <a:p>
            <a:r>
              <a:rPr lang="ja-JP" altLang="en-US"/>
              <a:t>厚労省　新型コロナウイルス感染症に係る 予防接種の実施に関する手引き </a:t>
            </a:r>
            <a:r>
              <a:rPr lang="en-US" altLang="ja-JP" dirty="0"/>
              <a:t>(1.1</a:t>
            </a:r>
            <a:r>
              <a:rPr lang="ja-JP" altLang="en-US"/>
              <a:t>版</a:t>
            </a:r>
            <a:r>
              <a:rPr lang="en-US" altLang="ja-JP" dirty="0"/>
              <a:t>) </a:t>
            </a:r>
            <a:endParaRPr lang="ja-JP" altLang="en-US"/>
          </a:p>
          <a:p>
            <a:endParaRPr kumimoji="1" lang="ja-JP" altLang="en-US"/>
          </a:p>
        </p:txBody>
      </p:sp>
    </p:spTree>
    <p:extLst>
      <p:ext uri="{BB962C8B-B14F-4D97-AF65-F5344CB8AC3E}">
        <p14:creationId xmlns:p14="http://schemas.microsoft.com/office/powerpoint/2010/main" val="3571135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CE4400FB-1BBA-A844-B4B1-EC4EB22669BB}"/>
              </a:ext>
            </a:extLst>
          </p:cNvPr>
          <p:cNvSpPr>
            <a:spLocks noGrp="1"/>
          </p:cNvSpPr>
          <p:nvPr>
            <p:ph idx="1"/>
          </p:nvPr>
        </p:nvSpPr>
        <p:spPr>
          <a:xfrm>
            <a:off x="439079" y="812488"/>
            <a:ext cx="3162765" cy="4026327"/>
          </a:xfrm>
        </p:spPr>
        <p:txBody>
          <a:bodyPr>
            <a:normAutofit/>
          </a:bodyPr>
          <a:lstStyle/>
          <a:p>
            <a:r>
              <a:rPr lang="en-US" altLang="ja-JP" sz="1600" dirty="0">
                <a:hlinkClick r:id="rId2"/>
              </a:rPr>
              <a:t>https://twitter.com/sakino_haka/status/1353995794622255106?s=20</a:t>
            </a:r>
            <a:endParaRPr lang="en-US" altLang="ja-JP" sz="1600" dirty="0"/>
          </a:p>
          <a:p>
            <a:r>
              <a:rPr lang="ja-JP" altLang="en-US" sz="1600" b="1"/>
              <a:t>なおきち＠月夜の獣医師さんの</a:t>
            </a:r>
            <a:r>
              <a:rPr lang="en-US" altLang="ja-JP" sz="1600" b="1" dirty="0"/>
              <a:t>Twitter</a:t>
            </a:r>
            <a:endParaRPr kumimoji="1" lang="ja-JP" altLang="en-US" sz="1600"/>
          </a:p>
        </p:txBody>
      </p:sp>
      <p:pic>
        <p:nvPicPr>
          <p:cNvPr id="5" name="図 4">
            <a:extLst>
              <a:ext uri="{FF2B5EF4-FFF2-40B4-BE49-F238E27FC236}">
                <a16:creationId xmlns:a16="http://schemas.microsoft.com/office/drawing/2014/main" id="{6E6564E1-5CDF-4D4F-A65D-43A2FC66A45F}"/>
              </a:ext>
            </a:extLst>
          </p:cNvPr>
          <p:cNvPicPr>
            <a:picLocks noChangeAspect="1"/>
          </p:cNvPicPr>
          <p:nvPr/>
        </p:nvPicPr>
        <p:blipFill>
          <a:blip r:embed="rId3"/>
          <a:stretch>
            <a:fillRect/>
          </a:stretch>
        </p:blipFill>
        <p:spPr>
          <a:xfrm>
            <a:off x="3601844" y="5978"/>
            <a:ext cx="4786085" cy="6852022"/>
          </a:xfrm>
          <a:prstGeom prst="rect">
            <a:avLst/>
          </a:prstGeom>
        </p:spPr>
      </p:pic>
    </p:spTree>
    <p:extLst>
      <p:ext uri="{BB962C8B-B14F-4D97-AF65-F5344CB8AC3E}">
        <p14:creationId xmlns:p14="http://schemas.microsoft.com/office/powerpoint/2010/main" val="17048709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0B4C731-735B-F249-B602-A67958DE9B83}"/>
              </a:ext>
            </a:extLst>
          </p:cNvPr>
          <p:cNvSpPr>
            <a:spLocks noGrp="1"/>
          </p:cNvSpPr>
          <p:nvPr>
            <p:ph type="title"/>
          </p:nvPr>
        </p:nvSpPr>
        <p:spPr/>
        <p:txBody>
          <a:bodyPr>
            <a:normAutofit/>
          </a:bodyPr>
          <a:lstStyle/>
          <a:p>
            <a:r>
              <a:rPr kumimoji="1" lang="ja-JP" altLang="en-US" sz="4000" b="1">
                <a:latin typeface="+mn-ea"/>
                <a:ea typeface="+mn-ea"/>
              </a:rPr>
              <a:t>接種に際しての課題</a:t>
            </a:r>
          </a:p>
        </p:txBody>
      </p:sp>
      <p:sp>
        <p:nvSpPr>
          <p:cNvPr id="3" name="コンテンツ プレースホルダー 2">
            <a:extLst>
              <a:ext uri="{FF2B5EF4-FFF2-40B4-BE49-F238E27FC236}">
                <a16:creationId xmlns:a16="http://schemas.microsoft.com/office/drawing/2014/main" id="{ED93E0EC-62BF-2649-A88A-B3514B7E3543}"/>
              </a:ext>
            </a:extLst>
          </p:cNvPr>
          <p:cNvSpPr>
            <a:spLocks noGrp="1"/>
          </p:cNvSpPr>
          <p:nvPr>
            <p:ph idx="1"/>
          </p:nvPr>
        </p:nvSpPr>
        <p:spPr>
          <a:xfrm>
            <a:off x="368710" y="1896576"/>
            <a:ext cx="8613058" cy="3353850"/>
          </a:xfrm>
          <a:solidFill>
            <a:schemeClr val="bg1"/>
          </a:solidFill>
        </p:spPr>
        <p:txBody>
          <a:bodyPr lIns="108000" tIns="180000">
            <a:normAutofit/>
          </a:bodyPr>
          <a:lstStyle/>
          <a:p>
            <a:r>
              <a:rPr lang="ja-JP" altLang="en-US" sz="2800" b="1"/>
              <a:t>富士市民</a:t>
            </a:r>
            <a:r>
              <a:rPr lang="en-US" altLang="ja-JP" sz="2800" b="1" dirty="0"/>
              <a:t>25</a:t>
            </a:r>
            <a:r>
              <a:rPr lang="ja-JP" altLang="en-US" sz="2800" b="1"/>
              <a:t>万人</a:t>
            </a:r>
            <a:r>
              <a:rPr lang="en-US" altLang="ja-JP" sz="2800" b="1" dirty="0"/>
              <a:t>x2</a:t>
            </a:r>
            <a:r>
              <a:rPr lang="ja-JP" altLang="en-US" sz="2800" b="1"/>
              <a:t>回＝</a:t>
            </a:r>
            <a:r>
              <a:rPr lang="en-US" altLang="ja-JP" sz="2800" b="1" dirty="0"/>
              <a:t>500,000</a:t>
            </a:r>
            <a:r>
              <a:rPr lang="ja-JP" altLang="en-US" sz="2800" b="1"/>
              <a:t>回接種</a:t>
            </a:r>
            <a:endParaRPr lang="en-US" altLang="ja-JP" sz="2800" b="1" dirty="0"/>
          </a:p>
          <a:p>
            <a:r>
              <a:rPr lang="en-US" altLang="ja-JP" sz="2800" b="1" dirty="0"/>
              <a:t>3</a:t>
            </a:r>
            <a:r>
              <a:rPr lang="ja-JP" altLang="en-US" sz="2800" b="1"/>
              <a:t>週間後に</a:t>
            </a:r>
            <a:r>
              <a:rPr lang="en-US" altLang="ja-JP" sz="2800" b="1" dirty="0"/>
              <a:t>2</a:t>
            </a:r>
            <a:r>
              <a:rPr lang="ja-JP" altLang="en-US" sz="2800" b="1"/>
              <a:t>回目の接種</a:t>
            </a:r>
            <a:endParaRPr lang="en-US" altLang="ja-JP" sz="2800" b="1" dirty="0"/>
          </a:p>
          <a:p>
            <a:r>
              <a:rPr lang="ja-JP" altLang="en-US" sz="2800" b="1"/>
              <a:t>アナフィラキシーや血管迷走神経反射に備えて、</a:t>
            </a:r>
            <a:endParaRPr lang="en-US" altLang="ja-JP" sz="2800" b="1" dirty="0"/>
          </a:p>
          <a:p>
            <a:pPr marL="0" indent="0">
              <a:buNone/>
            </a:pPr>
            <a:r>
              <a:rPr lang="ja-JP" altLang="en-US" sz="2800" b="1"/>
              <a:t>　接種後</a:t>
            </a:r>
            <a:r>
              <a:rPr lang="en-US" altLang="ja-JP" sz="2800" b="1" dirty="0"/>
              <a:t>15〜30</a:t>
            </a:r>
            <a:r>
              <a:rPr lang="ja-JP" altLang="en-US" sz="2800" b="1"/>
              <a:t>分の健康観察が必要。密にならない</a:t>
            </a:r>
            <a:endParaRPr lang="en-US" altLang="ja-JP" sz="2800" b="1" dirty="0"/>
          </a:p>
          <a:p>
            <a:pPr marL="0" indent="0">
              <a:buNone/>
            </a:pPr>
            <a:r>
              <a:rPr lang="ja-JP" altLang="en-US" sz="2800" b="1"/>
              <a:t>　広くて換気のよい部屋が必要。</a:t>
            </a:r>
            <a:endParaRPr lang="en-US" altLang="ja-JP" sz="2800" b="1" dirty="0"/>
          </a:p>
          <a:p>
            <a:r>
              <a:rPr lang="ja-JP" altLang="en-US" sz="2800" b="1"/>
              <a:t>接種後に発熱した場合の</a:t>
            </a:r>
            <a:r>
              <a:rPr lang="en-US" altLang="ja-JP" sz="2800" b="1" dirty="0"/>
              <a:t>COVID-19</a:t>
            </a:r>
            <a:r>
              <a:rPr lang="ja-JP" altLang="en-US" sz="2800" b="1"/>
              <a:t>との鑑別</a:t>
            </a:r>
            <a:endParaRPr lang="en-US" altLang="ja-JP" sz="2800" b="1" dirty="0"/>
          </a:p>
        </p:txBody>
      </p:sp>
    </p:spTree>
    <p:extLst>
      <p:ext uri="{BB962C8B-B14F-4D97-AF65-F5344CB8AC3E}">
        <p14:creationId xmlns:p14="http://schemas.microsoft.com/office/powerpoint/2010/main" val="3308214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8E3BD7D2-5048-D347-9421-FCE2EF8BDC38}"/>
              </a:ext>
            </a:extLst>
          </p:cNvPr>
          <p:cNvPicPr>
            <a:picLocks noChangeAspect="1"/>
          </p:cNvPicPr>
          <p:nvPr/>
        </p:nvPicPr>
        <p:blipFill>
          <a:blip r:embed="rId2"/>
          <a:stretch>
            <a:fillRect/>
          </a:stretch>
        </p:blipFill>
        <p:spPr>
          <a:xfrm>
            <a:off x="0" y="1764364"/>
            <a:ext cx="9144000" cy="4151086"/>
          </a:xfrm>
          <a:prstGeom prst="rect">
            <a:avLst/>
          </a:prstGeom>
        </p:spPr>
      </p:pic>
      <p:sp>
        <p:nvSpPr>
          <p:cNvPr id="6" name="テキスト ボックス 5">
            <a:extLst>
              <a:ext uri="{FF2B5EF4-FFF2-40B4-BE49-F238E27FC236}">
                <a16:creationId xmlns:a16="http://schemas.microsoft.com/office/drawing/2014/main" id="{866AE419-E0F6-5946-8993-C3234DF45071}"/>
              </a:ext>
            </a:extLst>
          </p:cNvPr>
          <p:cNvSpPr txBox="1"/>
          <p:nvPr/>
        </p:nvSpPr>
        <p:spPr>
          <a:xfrm>
            <a:off x="634180" y="442452"/>
            <a:ext cx="5724644" cy="1200329"/>
          </a:xfrm>
          <a:prstGeom prst="rect">
            <a:avLst/>
          </a:prstGeom>
          <a:noFill/>
        </p:spPr>
        <p:txBody>
          <a:bodyPr wrap="none" rtlCol="0">
            <a:spAutoFit/>
          </a:bodyPr>
          <a:lstStyle/>
          <a:p>
            <a:r>
              <a:rPr kumimoji="1" lang="en-US" altLang="ja-JP" sz="3600" b="1" dirty="0"/>
              <a:t>mRNA </a:t>
            </a:r>
            <a:r>
              <a:rPr kumimoji="1" lang="ja-JP" altLang="en-US" sz="3600" b="1"/>
              <a:t>ワクチンと</a:t>
            </a:r>
            <a:endParaRPr kumimoji="1" lang="en-US" altLang="ja-JP" sz="3600" b="1" dirty="0"/>
          </a:p>
          <a:p>
            <a:r>
              <a:rPr lang="ja-JP" altLang="en-US" sz="3600" b="1"/>
              <a:t>ウイルスベクターワクチン</a:t>
            </a:r>
            <a:endParaRPr kumimoji="1" lang="ja-JP" altLang="en-US" sz="3600" b="1"/>
          </a:p>
        </p:txBody>
      </p:sp>
      <p:sp>
        <p:nvSpPr>
          <p:cNvPr id="2" name="テキスト ボックス 1">
            <a:extLst>
              <a:ext uri="{FF2B5EF4-FFF2-40B4-BE49-F238E27FC236}">
                <a16:creationId xmlns:a16="http://schemas.microsoft.com/office/drawing/2014/main" id="{4ED87294-4C98-814E-9D1C-1933B484A906}"/>
              </a:ext>
            </a:extLst>
          </p:cNvPr>
          <p:cNvSpPr txBox="1"/>
          <p:nvPr/>
        </p:nvSpPr>
        <p:spPr>
          <a:xfrm>
            <a:off x="3060700" y="6037033"/>
            <a:ext cx="5801588" cy="507831"/>
          </a:xfrm>
          <a:prstGeom prst="rect">
            <a:avLst/>
          </a:prstGeom>
          <a:noFill/>
        </p:spPr>
        <p:txBody>
          <a:bodyPr wrap="none" rtlCol="0">
            <a:spAutoFit/>
          </a:bodyPr>
          <a:lstStyle/>
          <a:p>
            <a:r>
              <a:rPr lang="ja-JP" altLang="en-US"/>
              <a:t>アストラゼネカのウ イルスベクターワクチンは</a:t>
            </a:r>
            <a:endParaRPr lang="en-US" altLang="ja-JP" dirty="0"/>
          </a:p>
          <a:p>
            <a:r>
              <a:rPr lang="ja-JP" altLang="en-US"/>
              <a:t>チンパンジーアデノウイルスを用いたもので、人体内で複製で きません </a:t>
            </a:r>
          </a:p>
        </p:txBody>
      </p:sp>
    </p:spTree>
    <p:extLst>
      <p:ext uri="{BB962C8B-B14F-4D97-AF65-F5344CB8AC3E}">
        <p14:creationId xmlns:p14="http://schemas.microsoft.com/office/powerpoint/2010/main" val="2759762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5FCCE56-900B-434A-8A83-A2C39FDE1D61}"/>
              </a:ext>
            </a:extLst>
          </p:cNvPr>
          <p:cNvSpPr>
            <a:spLocks noGrp="1"/>
          </p:cNvSpPr>
          <p:nvPr>
            <p:ph type="title"/>
          </p:nvPr>
        </p:nvSpPr>
        <p:spPr>
          <a:xfrm>
            <a:off x="620682" y="592140"/>
            <a:ext cx="7886700" cy="1325563"/>
          </a:xfrm>
        </p:spPr>
        <p:txBody>
          <a:bodyPr/>
          <a:lstStyle/>
          <a:p>
            <a:r>
              <a:rPr lang="ja-JP" altLang="en-US" b="1">
                <a:latin typeface="+mn-ea"/>
                <a:ea typeface="+mn-ea"/>
              </a:rPr>
              <a:t>副反応</a:t>
            </a:r>
            <a:endParaRPr kumimoji="1" lang="ja-JP" altLang="en-US" b="1">
              <a:latin typeface="+mn-ea"/>
              <a:ea typeface="+mn-ea"/>
            </a:endParaRPr>
          </a:p>
        </p:txBody>
      </p:sp>
      <p:sp>
        <p:nvSpPr>
          <p:cNvPr id="3" name="コンテンツ プレースホルダー 2">
            <a:extLst>
              <a:ext uri="{FF2B5EF4-FFF2-40B4-BE49-F238E27FC236}">
                <a16:creationId xmlns:a16="http://schemas.microsoft.com/office/drawing/2014/main" id="{8B33D993-4342-994B-833E-B0BAEEFCFF4F}"/>
              </a:ext>
            </a:extLst>
          </p:cNvPr>
          <p:cNvSpPr>
            <a:spLocks noGrp="1"/>
          </p:cNvSpPr>
          <p:nvPr>
            <p:ph idx="1"/>
          </p:nvPr>
        </p:nvSpPr>
        <p:spPr>
          <a:xfrm>
            <a:off x="758705" y="2146158"/>
            <a:ext cx="7886700" cy="4087374"/>
          </a:xfrm>
        </p:spPr>
        <p:txBody>
          <a:bodyPr>
            <a:normAutofit/>
          </a:bodyPr>
          <a:lstStyle/>
          <a:p>
            <a:r>
              <a:rPr lang="ja-JP" altLang="en-US" sz="2400" b="1"/>
              <a:t>最も頻度が高い副反応は注射した部位の痛みで、どちらのワクチンも</a:t>
            </a:r>
            <a:r>
              <a:rPr lang="en-US" altLang="ja-JP" sz="2400" b="1" dirty="0"/>
              <a:t>6-9</a:t>
            </a:r>
            <a:r>
              <a:rPr lang="ja-JP" altLang="en-US" sz="2400" b="1"/>
              <a:t>割くらいの人で痛みを訴え、特に接種後</a:t>
            </a:r>
            <a:r>
              <a:rPr lang="en-US" altLang="ja-JP" sz="2400" b="1" dirty="0"/>
              <a:t>12</a:t>
            </a:r>
            <a:r>
              <a:rPr lang="ja-JP" altLang="en-US" sz="2400" b="1"/>
              <a:t>～</a:t>
            </a:r>
            <a:r>
              <a:rPr lang="en-US" altLang="ja-JP" sz="2400" b="1" dirty="0"/>
              <a:t>24</a:t>
            </a:r>
            <a:r>
              <a:rPr lang="ja-JP" altLang="en-US" sz="2400" b="1"/>
              <a:t>時間は痛みが顕著なようです。さらに、臨床研究に参加した人の約</a:t>
            </a:r>
            <a:r>
              <a:rPr lang="en-US" altLang="ja-JP" sz="2400" b="1" dirty="0"/>
              <a:t>1</a:t>
            </a:r>
            <a:r>
              <a:rPr lang="ja-JP" altLang="en-US" sz="2400" b="1"/>
              <a:t>％が「重度の」痛みであった</a:t>
            </a:r>
            <a:endParaRPr lang="en-US" altLang="ja-JP" sz="2400" b="1" dirty="0"/>
          </a:p>
          <a:p>
            <a:r>
              <a:rPr lang="ja-JP" altLang="en-US" sz="2400" b="1"/>
              <a:t>だるさや頭痛も比較的一般的な副反応</a:t>
            </a:r>
            <a:endParaRPr lang="en-US" altLang="ja-JP" sz="2400" b="1" dirty="0"/>
          </a:p>
          <a:p>
            <a:r>
              <a:rPr lang="ja-JP" altLang="en-US" sz="2400" b="1"/>
              <a:t>これらの副反応は一般的に数日以内に消失し、解熱薬にも反応します。</a:t>
            </a:r>
            <a:endParaRPr lang="en-US" altLang="ja-JP" sz="2400" b="1" dirty="0"/>
          </a:p>
          <a:p>
            <a:r>
              <a:rPr lang="ja-JP" altLang="en-US" sz="2400" b="1"/>
              <a:t>一般的に、副反応は高齢者よりも若年者の方が多く、</a:t>
            </a:r>
            <a:r>
              <a:rPr lang="en-US" altLang="ja-JP" sz="2400" b="1" dirty="0"/>
              <a:t>2</a:t>
            </a:r>
            <a:r>
              <a:rPr lang="ja-JP" altLang="en-US" sz="2400" b="1"/>
              <a:t>回目の接種では</a:t>
            </a:r>
            <a:r>
              <a:rPr lang="en-US" altLang="ja-JP" sz="2400" b="1" dirty="0"/>
              <a:t>1</a:t>
            </a:r>
            <a:r>
              <a:rPr lang="ja-JP" altLang="en-US" sz="2400" b="1"/>
              <a:t>回目よりも多くの副反応が起こるようです。</a:t>
            </a:r>
            <a:endParaRPr lang="en-US" altLang="ja-JP" sz="2400" b="1" dirty="0"/>
          </a:p>
        </p:txBody>
      </p:sp>
      <p:sp>
        <p:nvSpPr>
          <p:cNvPr id="4" name="テキスト ボックス 3">
            <a:extLst>
              <a:ext uri="{FF2B5EF4-FFF2-40B4-BE49-F238E27FC236}">
                <a16:creationId xmlns:a16="http://schemas.microsoft.com/office/drawing/2014/main" id="{F6CF55AD-3DB7-4B48-9657-ADC298AFAE85}"/>
              </a:ext>
            </a:extLst>
          </p:cNvPr>
          <p:cNvSpPr txBox="1"/>
          <p:nvPr/>
        </p:nvSpPr>
        <p:spPr>
          <a:xfrm>
            <a:off x="3106828" y="1182546"/>
            <a:ext cx="6037172" cy="430887"/>
          </a:xfrm>
          <a:prstGeom prst="rect">
            <a:avLst/>
          </a:prstGeom>
          <a:noFill/>
        </p:spPr>
        <p:txBody>
          <a:bodyPr wrap="square" rtlCol="0">
            <a:spAutoFit/>
          </a:bodyPr>
          <a:lstStyle/>
          <a:p>
            <a:r>
              <a:rPr lang="en-US" altLang="ja-JP" sz="1100" dirty="0"/>
              <a:t>https://</a:t>
            </a:r>
            <a:r>
              <a:rPr lang="en-US" altLang="ja-JP" sz="1100" dirty="0" err="1"/>
              <a:t>news.yahoo.co.jp</a:t>
            </a:r>
            <a:r>
              <a:rPr lang="en-US" altLang="ja-JP" sz="1100" dirty="0"/>
              <a:t>/byline/</a:t>
            </a:r>
            <a:r>
              <a:rPr lang="en-US" altLang="ja-JP" sz="1100" dirty="0" err="1"/>
              <a:t>kutsunasatoshi</a:t>
            </a:r>
            <a:r>
              <a:rPr lang="en-US" altLang="ja-JP" sz="1100" dirty="0"/>
              <a:t>/20210120-00217893/?</a:t>
            </a:r>
            <a:r>
              <a:rPr lang="en-US" altLang="ja-JP" sz="1100" dirty="0" err="1"/>
              <a:t>fbclid</a:t>
            </a:r>
            <a:r>
              <a:rPr lang="en-US" altLang="ja-JP" sz="1100" dirty="0"/>
              <a:t>=IwAR0Ajh_cUgs9-s5eYw0hFHOgHmEfTbvPzx1LcS0mGExklZz5mhJfL2ImHvI</a:t>
            </a:r>
            <a:endParaRPr kumimoji="1" lang="ja-JP" altLang="en-US" sz="1100"/>
          </a:p>
        </p:txBody>
      </p:sp>
      <p:sp>
        <p:nvSpPr>
          <p:cNvPr id="5" name="Rectangle 1">
            <a:extLst>
              <a:ext uri="{FF2B5EF4-FFF2-40B4-BE49-F238E27FC236}">
                <a16:creationId xmlns:a16="http://schemas.microsoft.com/office/drawing/2014/main" id="{43FB8446-EE60-1C47-8135-61D001716C5D}"/>
              </a:ext>
            </a:extLst>
          </p:cNvPr>
          <p:cNvSpPr>
            <a:spLocks noChangeArrowheads="1"/>
          </p:cNvSpPr>
          <p:nvPr/>
        </p:nvSpPr>
        <p:spPr bwMode="auto">
          <a:xfrm>
            <a:off x="6021236" y="229471"/>
            <a:ext cx="3001993"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2000" b="0" i="0" u="none" strike="noStrike" cap="none" normalizeH="0" baseline="0">
                <a:ln>
                  <a:noFill/>
                </a:ln>
                <a:solidFill>
                  <a:srgbClr val="663399"/>
                </a:solidFill>
                <a:effectLst/>
                <a:latin typeface="Arial" panose="020B0604020202020204" pitchFamily="34" charset="0"/>
                <a:hlinkClick r:id="rId2"/>
              </a:rPr>
            </a:br>
            <a:r>
              <a:rPr kumimoji="0" lang="ja-JP" altLang="ja-JP" sz="2000" b="0" i="0" u="none" strike="noStrike" cap="none" normalizeH="0" baseline="0">
                <a:ln>
                  <a:noFill/>
                </a:ln>
                <a:solidFill>
                  <a:srgbClr val="663399"/>
                </a:solidFill>
                <a:effectLst/>
                <a:latin typeface="Arial" panose="020B0604020202020204" pitchFamily="34" charset="0"/>
                <a:hlinkClick r:id="rId2"/>
              </a:rPr>
              <a:t>忽那賢志</a:t>
            </a:r>
            <a:r>
              <a:rPr kumimoji="0" lang="ja-JP" altLang="ja-JP" sz="2000" b="0" i="0" u="none" strike="noStrike" cap="none" normalizeH="0" baseline="0">
                <a:ln>
                  <a:noFill/>
                </a:ln>
                <a:solidFill>
                  <a:srgbClr val="999999"/>
                </a:solidFill>
                <a:effectLst/>
                <a:latin typeface="Arial" panose="020B0604020202020204" pitchFamily="34" charset="0"/>
                <a:hlinkClick r:id="rId2"/>
              </a:rPr>
              <a:t> | 感染症専門医</a:t>
            </a:r>
            <a:r>
              <a:rPr kumimoji="0" lang="ja-JP" altLang="ja-JP" sz="2000" b="0" i="0" u="none" strike="noStrike" cap="none" normalizeH="0" baseline="0">
                <a:ln>
                  <a:noFill/>
                </a:ln>
                <a:solidFill>
                  <a:srgbClr val="CC3434"/>
                </a:solidFill>
                <a:effectLst/>
                <a:latin typeface="Arial" panose="020B0604020202020204" pitchFamily="34" charset="0"/>
                <a:hlinkClick r:id="rId2"/>
              </a:rPr>
              <a:t> </a:t>
            </a:r>
            <a:endParaRPr kumimoji="0" lang="en-US" altLang="ja-JP" sz="2000" dirty="0">
              <a:solidFill>
                <a:srgbClr val="CC3434"/>
              </a:solidFill>
              <a:hlinkClick r:id="rId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2000" b="0" i="0" u="none" strike="noStrike" cap="none" normalizeH="0" baseline="0" dirty="0">
                <a:ln>
                  <a:noFill/>
                </a:ln>
                <a:solidFill>
                  <a:srgbClr val="CC3434"/>
                </a:solidFill>
                <a:effectLst/>
                <a:latin typeface="Arial" panose="020B0604020202020204" pitchFamily="34" charset="0"/>
              </a:rPr>
              <a:t> </a:t>
            </a:r>
            <a:r>
              <a:rPr kumimoji="0" lang="en-US" altLang="ja-JP" sz="2000" b="0" i="0" u="none" strike="noStrike" cap="none" normalizeH="0" baseline="0" dirty="0">
                <a:ln>
                  <a:noFill/>
                </a:ln>
                <a:solidFill>
                  <a:schemeClr val="bg1">
                    <a:lumMod val="65000"/>
                  </a:schemeClr>
                </a:solidFill>
                <a:effectLst/>
                <a:latin typeface="Arial" panose="020B0604020202020204" pitchFamily="34" charset="0"/>
              </a:rPr>
              <a:t>1</a:t>
            </a:r>
            <a:r>
              <a:rPr kumimoji="0" lang="ja-JP" altLang="ja-JP" sz="2000" b="0" i="0" u="none" strike="noStrike" cap="none" normalizeH="0" baseline="0">
                <a:ln>
                  <a:noFill/>
                </a:ln>
                <a:solidFill>
                  <a:schemeClr val="bg1">
                    <a:lumMod val="65000"/>
                  </a:schemeClr>
                </a:solidFill>
                <a:effectLst/>
                <a:latin typeface="Arial" panose="020B0604020202020204" pitchFamily="34" charset="0"/>
              </a:rPr>
              <a:t>/</a:t>
            </a:r>
            <a:r>
              <a:rPr kumimoji="0" lang="ja-JP" altLang="ja-JP" sz="2000" b="0" i="0" u="none" strike="noStrike" cap="none" normalizeH="0" baseline="0">
                <a:ln>
                  <a:noFill/>
                </a:ln>
                <a:solidFill>
                  <a:srgbClr val="999999"/>
                </a:solidFill>
                <a:effectLst/>
                <a:latin typeface="Arial" panose="020B0604020202020204" pitchFamily="34" charset="0"/>
              </a:rPr>
              <a:t>20水) 18:00</a:t>
            </a:r>
            <a:br>
              <a:rPr kumimoji="0" lang="ja-JP" altLang="ja-JP" sz="2000" b="0" i="0" u="none" strike="noStrike" cap="none" normalizeH="0" baseline="0">
                <a:ln>
                  <a:noFill/>
                </a:ln>
                <a:solidFill>
                  <a:srgbClr val="CC3434"/>
                </a:solidFill>
                <a:effectLst/>
                <a:latin typeface="Arial" panose="020B0604020202020204" pitchFamily="34" charset="0"/>
              </a:rPr>
            </a:br>
            <a:endParaRPr kumimoji="0" lang="ja-JP" altLang="ja-JP" sz="2000" b="0" i="0" u="none" strike="noStrike" cap="none" normalizeH="0" baseline="0">
              <a:ln>
                <a:noFill/>
              </a:ln>
              <a:solidFill>
                <a:srgbClr val="CC3434"/>
              </a:solidFill>
              <a:effectLst/>
              <a:latin typeface="Arial" panose="020B0604020202020204" pitchFamily="34" charset="0"/>
            </a:endParaRPr>
          </a:p>
        </p:txBody>
      </p:sp>
      <p:pic>
        <p:nvPicPr>
          <p:cNvPr id="1026" name="Picture 2" descr="/var/folders/qs/8_gywbhd1y3_dc63nlsr0w280000gp/T/com.microsoft.Powerpoint/WebArchiveCopyPasteTempFiles/profile-1608719097.jpeg?w=64&amp;h=64&amp;up=1">
            <a:hlinkClick r:id="rId2"/>
            <a:extLst>
              <a:ext uri="{FF2B5EF4-FFF2-40B4-BE49-F238E27FC236}">
                <a16:creationId xmlns:a16="http://schemas.microsoft.com/office/drawing/2014/main" id="{4BD6AEF2-304C-604E-B3CC-87D14E975E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2113" y="230190"/>
            <a:ext cx="759123" cy="759125"/>
          </a:xfrm>
          <a:prstGeom prst="rect">
            <a:avLst/>
          </a:prstGeom>
          <a:noFill/>
          <a:extLst>
            <a:ext uri="{909E8E84-426E-40DD-AFC4-6F175D3DCCD1}">
              <a14:hiddenFill xmlns:a14="http://schemas.microsoft.com/office/drawing/2010/main">
                <a:solidFill>
                  <a:srgbClr val="FFFFFF"/>
                </a:solidFill>
              </a14:hiddenFill>
            </a:ext>
          </a:extLst>
        </p:spPr>
      </p:pic>
      <p:pic>
        <p:nvPicPr>
          <p:cNvPr id="7" name="図 6">
            <a:extLst>
              <a:ext uri="{FF2B5EF4-FFF2-40B4-BE49-F238E27FC236}">
                <a16:creationId xmlns:a16="http://schemas.microsoft.com/office/drawing/2014/main" id="{465E2AB8-A0AE-874D-8761-ECC0F7890608}"/>
              </a:ext>
            </a:extLst>
          </p:cNvPr>
          <p:cNvPicPr>
            <a:picLocks noChangeAspect="1"/>
          </p:cNvPicPr>
          <p:nvPr/>
        </p:nvPicPr>
        <p:blipFill>
          <a:blip r:embed="rId4"/>
          <a:stretch>
            <a:fillRect/>
          </a:stretch>
        </p:blipFill>
        <p:spPr>
          <a:xfrm>
            <a:off x="2478178" y="230190"/>
            <a:ext cx="2870200" cy="723900"/>
          </a:xfrm>
          <a:prstGeom prst="rect">
            <a:avLst/>
          </a:prstGeom>
        </p:spPr>
      </p:pic>
    </p:spTree>
    <p:extLst>
      <p:ext uri="{BB962C8B-B14F-4D97-AF65-F5344CB8AC3E}">
        <p14:creationId xmlns:p14="http://schemas.microsoft.com/office/powerpoint/2010/main" val="1924321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860100-B005-ED4C-B3C7-2DE8B48238F9}"/>
              </a:ext>
            </a:extLst>
          </p:cNvPr>
          <p:cNvSpPr>
            <a:spLocks noGrp="1"/>
          </p:cNvSpPr>
          <p:nvPr>
            <p:ph type="title"/>
          </p:nvPr>
        </p:nvSpPr>
        <p:spPr/>
        <p:txBody>
          <a:bodyPr/>
          <a:lstStyle/>
          <a:p>
            <a:r>
              <a:rPr kumimoji="1" lang="ja-JP" altLang="en-US" b="1">
                <a:latin typeface="+mn-ea"/>
                <a:ea typeface="+mn-ea"/>
              </a:rPr>
              <a:t>発熱</a:t>
            </a:r>
            <a:r>
              <a:rPr kumimoji="1" lang="en-US" altLang="ja-JP" b="1" dirty="0">
                <a:latin typeface="+mn-ea"/>
                <a:ea typeface="+mn-ea"/>
              </a:rPr>
              <a:t>38</a:t>
            </a:r>
            <a:r>
              <a:rPr lang="en-US" altLang="ja-JP" b="1" dirty="0">
                <a:latin typeface="+mn-ea"/>
                <a:ea typeface="+mn-ea"/>
              </a:rPr>
              <a:t>℃</a:t>
            </a:r>
            <a:r>
              <a:rPr lang="ja-JP" altLang="en-US" b="1">
                <a:latin typeface="+mn-ea"/>
                <a:ea typeface="+mn-ea"/>
              </a:rPr>
              <a:t>以上</a:t>
            </a:r>
            <a:r>
              <a:rPr lang="ja-JP" altLang="en-US" sz="2400" b="1">
                <a:latin typeface="+mn-ea"/>
                <a:ea typeface="+mn-ea"/>
              </a:rPr>
              <a:t>（ファイザー）</a:t>
            </a:r>
            <a:endParaRPr kumimoji="1" lang="ja-JP" altLang="en-US" b="1">
              <a:latin typeface="+mn-ea"/>
              <a:ea typeface="+mn-ea"/>
            </a:endParaRPr>
          </a:p>
        </p:txBody>
      </p:sp>
      <p:sp>
        <p:nvSpPr>
          <p:cNvPr id="3" name="コンテンツ プレースホルダー 2">
            <a:extLst>
              <a:ext uri="{FF2B5EF4-FFF2-40B4-BE49-F238E27FC236}">
                <a16:creationId xmlns:a16="http://schemas.microsoft.com/office/drawing/2014/main" id="{41ABCB36-12A3-4143-8682-8F9DEEDBA75E}"/>
              </a:ext>
            </a:extLst>
          </p:cNvPr>
          <p:cNvSpPr>
            <a:spLocks noGrp="1"/>
          </p:cNvSpPr>
          <p:nvPr>
            <p:ph idx="1"/>
          </p:nvPr>
        </p:nvSpPr>
        <p:spPr>
          <a:xfrm>
            <a:off x="744001" y="1590054"/>
            <a:ext cx="7771349" cy="4751751"/>
          </a:xfrm>
          <a:noFill/>
        </p:spPr>
        <p:txBody>
          <a:bodyPr>
            <a:normAutofit/>
          </a:bodyPr>
          <a:lstStyle/>
          <a:p>
            <a:r>
              <a:rPr kumimoji="1" lang="ja-JP" altLang="en-US" sz="2400" b="1"/>
              <a:t>初回接種時：４％</a:t>
            </a:r>
            <a:r>
              <a:rPr kumimoji="1" lang="en-US" altLang="ja-JP" sz="2400" b="1" dirty="0"/>
              <a:t> </a:t>
            </a:r>
            <a:r>
              <a:rPr kumimoji="1" lang="ja-JP" altLang="en-US" sz="2400" b="1"/>
              <a:t>　</a:t>
            </a:r>
            <a:endParaRPr kumimoji="1" lang="en-US" altLang="ja-JP" sz="2400" b="1" dirty="0"/>
          </a:p>
          <a:p>
            <a:r>
              <a:rPr kumimoji="1" lang="en-US" altLang="ja-JP" sz="2400" b="1" dirty="0"/>
              <a:t>2</a:t>
            </a:r>
            <a:r>
              <a:rPr kumimoji="1" lang="ja-JP" altLang="en-US" sz="2400" b="1"/>
              <a:t>回目接種時：若者１６％、高齢者１１％</a:t>
            </a:r>
            <a:endParaRPr kumimoji="1" lang="en-US" altLang="ja-JP" sz="2400" b="1" dirty="0"/>
          </a:p>
          <a:p>
            <a:r>
              <a:rPr kumimoji="1" lang="ja-JP" altLang="en-US" sz="2400" b="1"/>
              <a:t>ほとんどが接種後１</a:t>
            </a:r>
            <a:r>
              <a:rPr kumimoji="1" lang="en-US" altLang="ja-JP" sz="2400" b="1" dirty="0"/>
              <a:t>〜</a:t>
            </a:r>
            <a:r>
              <a:rPr kumimoji="1" lang="ja-JP" altLang="en-US" sz="2400" b="1"/>
              <a:t>２日</a:t>
            </a:r>
            <a:endParaRPr kumimoji="1" lang="en-US" altLang="ja-JP" sz="2400" b="1" dirty="0"/>
          </a:p>
          <a:p>
            <a:r>
              <a:rPr kumimoji="1" lang="ja-JP" altLang="en-US" sz="2400" b="1"/>
              <a:t>解熱剤で熱は下がる</a:t>
            </a:r>
            <a:endParaRPr kumimoji="1" lang="en-US" altLang="ja-JP" sz="2400" b="1" dirty="0"/>
          </a:p>
          <a:p>
            <a:r>
              <a:rPr lang="ja-JP" altLang="en-US" sz="2400" b="1"/>
              <a:t>接種後</a:t>
            </a:r>
            <a:r>
              <a:rPr lang="en-US" altLang="ja-JP" sz="2400" b="1" dirty="0"/>
              <a:t>2</a:t>
            </a:r>
            <a:r>
              <a:rPr lang="ja-JP" altLang="en-US" sz="2400" b="1"/>
              <a:t>日までの発熱で</a:t>
            </a:r>
            <a:r>
              <a:rPr lang="en-US" altLang="ja-JP" sz="2400" b="1" dirty="0"/>
              <a:t>SARS-CoV-2</a:t>
            </a:r>
            <a:r>
              <a:rPr lang="ja-JP" altLang="en-US" sz="2400" b="1"/>
              <a:t>接触なく、他の</a:t>
            </a:r>
            <a:r>
              <a:rPr lang="en-US" altLang="ja-JP" sz="2400" b="1" dirty="0"/>
              <a:t>COVID-19</a:t>
            </a:r>
            <a:r>
              <a:rPr lang="ja-JP" altLang="en-US" sz="2400" b="1"/>
              <a:t>症状（咳・呼吸困難・味覚嗅覚障害等）もなければ、ウイルス検査不要。</a:t>
            </a:r>
            <a:endParaRPr lang="en-US" altLang="ja-JP" sz="2400" b="1" dirty="0"/>
          </a:p>
          <a:p>
            <a:r>
              <a:rPr lang="en-US" altLang="ja-JP" sz="2400" b="1" dirty="0"/>
              <a:t>3</a:t>
            </a:r>
            <a:r>
              <a:rPr lang="ja-JP" altLang="en-US" sz="2400" b="1"/>
              <a:t>日以上発熱が続けば検査を。</a:t>
            </a:r>
            <a:r>
              <a:rPr lang="en-US" altLang="ja-JP" sz="2400" b="1" dirty="0">
                <a:hlinkClick r:id="rId2"/>
              </a:rPr>
              <a:t> https://www.cdc.gov/coronavirus/2019-ncov/hcp/post-vaccine-considerations-healthcare-personnel.html</a:t>
            </a:r>
            <a:endParaRPr lang="en-US" altLang="ja-JP" sz="2400" b="1" dirty="0"/>
          </a:p>
          <a:p>
            <a:r>
              <a:rPr lang="ja-JP" altLang="en-US" sz="2400" b="1"/>
              <a:t>（</a:t>
            </a:r>
            <a:r>
              <a:rPr lang="en-US" altLang="ja-JP" sz="2400" b="1" dirty="0"/>
              <a:t>2</a:t>
            </a:r>
            <a:r>
              <a:rPr lang="ja-JP" altLang="en-US" sz="2400" b="1"/>
              <a:t>回目接種は休日前がお薦め）</a:t>
            </a:r>
            <a:endParaRPr kumimoji="1" lang="ja-JP" altLang="en-US" sz="2400" b="1"/>
          </a:p>
        </p:txBody>
      </p:sp>
    </p:spTree>
    <p:extLst>
      <p:ext uri="{BB962C8B-B14F-4D97-AF65-F5344CB8AC3E}">
        <p14:creationId xmlns:p14="http://schemas.microsoft.com/office/powerpoint/2010/main" val="1198442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F6CF55AD-3DB7-4B48-9657-ADC298AFAE85}"/>
              </a:ext>
            </a:extLst>
          </p:cNvPr>
          <p:cNvSpPr txBox="1"/>
          <p:nvPr/>
        </p:nvSpPr>
        <p:spPr>
          <a:xfrm>
            <a:off x="3417379" y="6427113"/>
            <a:ext cx="6037172" cy="430887"/>
          </a:xfrm>
          <a:prstGeom prst="rect">
            <a:avLst/>
          </a:prstGeom>
          <a:noFill/>
        </p:spPr>
        <p:txBody>
          <a:bodyPr wrap="square" rtlCol="0">
            <a:spAutoFit/>
          </a:bodyPr>
          <a:lstStyle/>
          <a:p>
            <a:r>
              <a:rPr lang="en-US" altLang="ja-JP" sz="1100" dirty="0"/>
              <a:t>https://</a:t>
            </a:r>
            <a:r>
              <a:rPr lang="en-US" altLang="ja-JP" sz="1100" dirty="0" err="1"/>
              <a:t>news.yahoo.co.jp</a:t>
            </a:r>
            <a:r>
              <a:rPr lang="en-US" altLang="ja-JP" sz="1100" dirty="0"/>
              <a:t>/byline/</a:t>
            </a:r>
            <a:r>
              <a:rPr lang="en-US" altLang="ja-JP" sz="1100" dirty="0" err="1"/>
              <a:t>kutsunasatoshi</a:t>
            </a:r>
            <a:r>
              <a:rPr lang="en-US" altLang="ja-JP" sz="1100" dirty="0"/>
              <a:t>/20210120-00217893/?</a:t>
            </a:r>
            <a:r>
              <a:rPr lang="en-US" altLang="ja-JP" sz="1100" dirty="0" err="1"/>
              <a:t>fbclid</a:t>
            </a:r>
            <a:r>
              <a:rPr lang="en-US" altLang="ja-JP" sz="1100" dirty="0"/>
              <a:t>=IwAR0Ajh_cUgs9-s5eYw0hFHOgHmEfTbvPzx1LcS0mGExklZz5mhJfL2ImHvI</a:t>
            </a:r>
            <a:endParaRPr kumimoji="1" lang="ja-JP" altLang="en-US" sz="1100"/>
          </a:p>
        </p:txBody>
      </p:sp>
      <p:sp>
        <p:nvSpPr>
          <p:cNvPr id="5" name="Rectangle 1">
            <a:extLst>
              <a:ext uri="{FF2B5EF4-FFF2-40B4-BE49-F238E27FC236}">
                <a16:creationId xmlns:a16="http://schemas.microsoft.com/office/drawing/2014/main" id="{43FB8446-EE60-1C47-8135-61D001716C5D}"/>
              </a:ext>
            </a:extLst>
          </p:cNvPr>
          <p:cNvSpPr>
            <a:spLocks noChangeArrowheads="1"/>
          </p:cNvSpPr>
          <p:nvPr/>
        </p:nvSpPr>
        <p:spPr bwMode="auto">
          <a:xfrm>
            <a:off x="6034716" y="659913"/>
            <a:ext cx="3001993"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2000" b="0" i="0" u="none" strike="noStrike" cap="none" normalizeH="0" baseline="0">
                <a:ln>
                  <a:noFill/>
                </a:ln>
                <a:solidFill>
                  <a:srgbClr val="663399"/>
                </a:solidFill>
                <a:effectLst/>
                <a:latin typeface="Arial" panose="020B0604020202020204" pitchFamily="34" charset="0"/>
                <a:hlinkClick r:id="rId2"/>
              </a:rPr>
            </a:br>
            <a:r>
              <a:rPr kumimoji="0" lang="ja-JP" altLang="ja-JP" sz="2000" b="0" i="0" u="none" strike="noStrike" cap="none" normalizeH="0" baseline="0">
                <a:ln>
                  <a:noFill/>
                </a:ln>
                <a:solidFill>
                  <a:srgbClr val="663399"/>
                </a:solidFill>
                <a:effectLst/>
                <a:latin typeface="Arial" panose="020B0604020202020204" pitchFamily="34" charset="0"/>
                <a:hlinkClick r:id="rId2"/>
              </a:rPr>
              <a:t>忽那賢志</a:t>
            </a:r>
            <a:r>
              <a:rPr kumimoji="0" lang="ja-JP" altLang="ja-JP" sz="2000" b="0" i="0" u="none" strike="noStrike" cap="none" normalizeH="0" baseline="0">
                <a:ln>
                  <a:noFill/>
                </a:ln>
                <a:solidFill>
                  <a:srgbClr val="999999"/>
                </a:solidFill>
                <a:effectLst/>
                <a:latin typeface="Arial" panose="020B0604020202020204" pitchFamily="34" charset="0"/>
                <a:hlinkClick r:id="rId2"/>
              </a:rPr>
              <a:t> | 感染症専門医</a:t>
            </a:r>
            <a:r>
              <a:rPr kumimoji="0" lang="ja-JP" altLang="ja-JP" sz="2000" b="0" i="0" u="none" strike="noStrike" cap="none" normalizeH="0" baseline="0">
                <a:ln>
                  <a:noFill/>
                </a:ln>
                <a:solidFill>
                  <a:srgbClr val="CC3434"/>
                </a:solidFill>
                <a:effectLst/>
                <a:latin typeface="Arial" panose="020B0604020202020204" pitchFamily="34" charset="0"/>
                <a:hlinkClick r:id="rId2"/>
              </a:rPr>
              <a:t> </a:t>
            </a:r>
            <a:endParaRPr kumimoji="0" lang="en-US" altLang="ja-JP" sz="2000" dirty="0">
              <a:solidFill>
                <a:srgbClr val="CC3434"/>
              </a:solidFill>
              <a:hlinkClick r:id="rId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2000" b="0" i="0" u="none" strike="noStrike" cap="none" normalizeH="0" baseline="0" dirty="0">
                <a:ln>
                  <a:noFill/>
                </a:ln>
                <a:solidFill>
                  <a:srgbClr val="CC3434"/>
                </a:solidFill>
                <a:effectLst/>
                <a:latin typeface="Arial" panose="020B0604020202020204" pitchFamily="34" charset="0"/>
              </a:rPr>
              <a:t> </a:t>
            </a:r>
            <a:r>
              <a:rPr kumimoji="0" lang="en-US" altLang="ja-JP" sz="2000" b="0" i="0" u="none" strike="noStrike" cap="none" normalizeH="0" baseline="0" dirty="0">
                <a:ln>
                  <a:noFill/>
                </a:ln>
                <a:solidFill>
                  <a:schemeClr val="bg1">
                    <a:lumMod val="65000"/>
                  </a:schemeClr>
                </a:solidFill>
                <a:effectLst/>
                <a:latin typeface="Arial" panose="020B0604020202020204" pitchFamily="34" charset="0"/>
              </a:rPr>
              <a:t>1</a:t>
            </a:r>
            <a:r>
              <a:rPr kumimoji="0" lang="ja-JP" altLang="ja-JP" sz="2000" b="0" i="0" u="none" strike="noStrike" cap="none" normalizeH="0" baseline="0">
                <a:ln>
                  <a:noFill/>
                </a:ln>
                <a:solidFill>
                  <a:schemeClr val="bg1">
                    <a:lumMod val="65000"/>
                  </a:schemeClr>
                </a:solidFill>
                <a:effectLst/>
                <a:latin typeface="Arial" panose="020B0604020202020204" pitchFamily="34" charset="0"/>
              </a:rPr>
              <a:t>/</a:t>
            </a:r>
            <a:r>
              <a:rPr kumimoji="0" lang="ja-JP" altLang="ja-JP" sz="2000" b="0" i="0" u="none" strike="noStrike" cap="none" normalizeH="0" baseline="0">
                <a:ln>
                  <a:noFill/>
                </a:ln>
                <a:solidFill>
                  <a:srgbClr val="999999"/>
                </a:solidFill>
                <a:effectLst/>
                <a:latin typeface="Arial" panose="020B0604020202020204" pitchFamily="34" charset="0"/>
              </a:rPr>
              <a:t>20水) 18:00</a:t>
            </a:r>
            <a:br>
              <a:rPr kumimoji="0" lang="ja-JP" altLang="ja-JP" sz="2000" b="0" i="0" u="none" strike="noStrike" cap="none" normalizeH="0" baseline="0">
                <a:ln>
                  <a:noFill/>
                </a:ln>
                <a:solidFill>
                  <a:srgbClr val="CC3434"/>
                </a:solidFill>
                <a:effectLst/>
                <a:latin typeface="Arial" panose="020B0604020202020204" pitchFamily="34" charset="0"/>
              </a:rPr>
            </a:br>
            <a:endParaRPr kumimoji="0" lang="ja-JP" altLang="ja-JP" sz="2000" b="0" i="0" u="none" strike="noStrike" cap="none" normalizeH="0" baseline="0">
              <a:ln>
                <a:noFill/>
              </a:ln>
              <a:solidFill>
                <a:srgbClr val="CC3434"/>
              </a:solidFill>
              <a:effectLst/>
              <a:latin typeface="Arial" panose="020B0604020202020204" pitchFamily="34" charset="0"/>
            </a:endParaRPr>
          </a:p>
        </p:txBody>
      </p:sp>
      <p:pic>
        <p:nvPicPr>
          <p:cNvPr id="1026" name="Picture 2" descr="/var/folders/qs/8_gywbhd1y3_dc63nlsr0w280000gp/T/com.microsoft.Powerpoint/WebArchiveCopyPasteTempFiles/profile-1608719097.jpeg?w=64&amp;h=64&amp;up=1">
            <a:hlinkClick r:id="rId2"/>
            <a:extLst>
              <a:ext uri="{FF2B5EF4-FFF2-40B4-BE49-F238E27FC236}">
                <a16:creationId xmlns:a16="http://schemas.microsoft.com/office/drawing/2014/main" id="{4BD6AEF2-304C-604E-B3CC-87D14E975E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2645" y="280351"/>
            <a:ext cx="759123" cy="759125"/>
          </a:xfrm>
          <a:prstGeom prst="rect">
            <a:avLst/>
          </a:prstGeom>
          <a:noFill/>
          <a:extLst>
            <a:ext uri="{909E8E84-426E-40DD-AFC4-6F175D3DCCD1}">
              <a14:hiddenFill xmlns:a14="http://schemas.microsoft.com/office/drawing/2010/main">
                <a:solidFill>
                  <a:srgbClr val="FFFFFF"/>
                </a:solidFill>
              </a14:hiddenFill>
            </a:ext>
          </a:extLst>
        </p:spPr>
      </p:pic>
      <p:pic>
        <p:nvPicPr>
          <p:cNvPr id="7" name="図 6">
            <a:extLst>
              <a:ext uri="{FF2B5EF4-FFF2-40B4-BE49-F238E27FC236}">
                <a16:creationId xmlns:a16="http://schemas.microsoft.com/office/drawing/2014/main" id="{465E2AB8-A0AE-874D-8761-ECC0F7890608}"/>
              </a:ext>
            </a:extLst>
          </p:cNvPr>
          <p:cNvPicPr>
            <a:picLocks noChangeAspect="1"/>
          </p:cNvPicPr>
          <p:nvPr/>
        </p:nvPicPr>
        <p:blipFill>
          <a:blip r:embed="rId4"/>
          <a:stretch>
            <a:fillRect/>
          </a:stretch>
        </p:blipFill>
        <p:spPr>
          <a:xfrm>
            <a:off x="6100612" y="172888"/>
            <a:ext cx="2870200" cy="723900"/>
          </a:xfrm>
          <a:prstGeom prst="rect">
            <a:avLst/>
          </a:prstGeom>
        </p:spPr>
      </p:pic>
      <p:pic>
        <p:nvPicPr>
          <p:cNvPr id="10" name="コンテンツ プレースホルダー 9">
            <a:extLst>
              <a:ext uri="{FF2B5EF4-FFF2-40B4-BE49-F238E27FC236}">
                <a16:creationId xmlns:a16="http://schemas.microsoft.com/office/drawing/2014/main" id="{0DCBC1A9-2052-934F-B350-BB05A327E12F}"/>
              </a:ext>
            </a:extLst>
          </p:cNvPr>
          <p:cNvPicPr>
            <a:picLocks noGrp="1" noChangeAspect="1"/>
          </p:cNvPicPr>
          <p:nvPr>
            <p:ph idx="1"/>
          </p:nvPr>
        </p:nvPicPr>
        <p:blipFill>
          <a:blip r:embed="rId5"/>
          <a:stretch>
            <a:fillRect/>
          </a:stretch>
        </p:blipFill>
        <p:spPr>
          <a:xfrm>
            <a:off x="1061921" y="1825625"/>
            <a:ext cx="7020158" cy="4351338"/>
          </a:xfrm>
        </p:spPr>
      </p:pic>
    </p:spTree>
    <p:extLst>
      <p:ext uri="{BB962C8B-B14F-4D97-AF65-F5344CB8AC3E}">
        <p14:creationId xmlns:p14="http://schemas.microsoft.com/office/powerpoint/2010/main" val="157502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50BD0462-8A9A-E448-90A2-1FA2394FA1FC}"/>
              </a:ext>
            </a:extLst>
          </p:cNvPr>
          <p:cNvGraphicFramePr>
            <a:graphicFrameLocks noGrp="1"/>
          </p:cNvGraphicFramePr>
          <p:nvPr>
            <p:extLst>
              <p:ext uri="{D42A27DB-BD31-4B8C-83A1-F6EECF244321}">
                <p14:modId xmlns:p14="http://schemas.microsoft.com/office/powerpoint/2010/main" val="3869590689"/>
              </p:ext>
            </p:extLst>
          </p:nvPr>
        </p:nvGraphicFramePr>
        <p:xfrm>
          <a:off x="144966" y="359737"/>
          <a:ext cx="8898672" cy="6373504"/>
        </p:xfrm>
        <a:graphic>
          <a:graphicData uri="http://schemas.openxmlformats.org/drawingml/2006/table">
            <a:tbl>
              <a:tblPr>
                <a:tableStyleId>{5C22544A-7EE6-4342-B048-85BDC9FD1C3A}</a:tableStyleId>
              </a:tblPr>
              <a:tblGrid>
                <a:gridCol w="517740">
                  <a:extLst>
                    <a:ext uri="{9D8B030D-6E8A-4147-A177-3AD203B41FA5}">
                      <a16:colId xmlns:a16="http://schemas.microsoft.com/office/drawing/2014/main" val="2656924481"/>
                    </a:ext>
                  </a:extLst>
                </a:gridCol>
                <a:gridCol w="517740">
                  <a:extLst>
                    <a:ext uri="{9D8B030D-6E8A-4147-A177-3AD203B41FA5}">
                      <a16:colId xmlns:a16="http://schemas.microsoft.com/office/drawing/2014/main" val="3811104840"/>
                    </a:ext>
                  </a:extLst>
                </a:gridCol>
                <a:gridCol w="1984674">
                  <a:extLst>
                    <a:ext uri="{9D8B030D-6E8A-4147-A177-3AD203B41FA5}">
                      <a16:colId xmlns:a16="http://schemas.microsoft.com/office/drawing/2014/main" val="1660704087"/>
                    </a:ext>
                  </a:extLst>
                </a:gridCol>
                <a:gridCol w="1585581">
                  <a:extLst>
                    <a:ext uri="{9D8B030D-6E8A-4147-A177-3AD203B41FA5}">
                      <a16:colId xmlns:a16="http://schemas.microsoft.com/office/drawing/2014/main" val="2572397079"/>
                    </a:ext>
                  </a:extLst>
                </a:gridCol>
                <a:gridCol w="981550">
                  <a:extLst>
                    <a:ext uri="{9D8B030D-6E8A-4147-A177-3AD203B41FA5}">
                      <a16:colId xmlns:a16="http://schemas.microsoft.com/office/drawing/2014/main" val="67606414"/>
                    </a:ext>
                  </a:extLst>
                </a:gridCol>
                <a:gridCol w="3311387">
                  <a:extLst>
                    <a:ext uri="{9D8B030D-6E8A-4147-A177-3AD203B41FA5}">
                      <a16:colId xmlns:a16="http://schemas.microsoft.com/office/drawing/2014/main" val="836187741"/>
                    </a:ext>
                  </a:extLst>
                </a:gridCol>
              </a:tblGrid>
              <a:tr h="216246">
                <a:tc gridSpan="6">
                  <a:txBody>
                    <a:bodyPr/>
                    <a:lstStyle/>
                    <a:p>
                      <a:pPr algn="ctr" fontAlgn="ctr"/>
                      <a:r>
                        <a:rPr kumimoji="1" lang="ja-JP" altLang="en-US" sz="1600" b="1"/>
                        <a:t>ファイザー・ビオンテック社ワクチン初回接種後のアナフィラキシー症例（</a:t>
                      </a:r>
                      <a:r>
                        <a:rPr kumimoji="1" lang="en-US" altLang="ja-JP" sz="1600" b="1" dirty="0"/>
                        <a:t>21</a:t>
                      </a:r>
                      <a:r>
                        <a:rPr kumimoji="1" lang="ja-JP" altLang="en-US" sz="1600" b="1"/>
                        <a:t>例</a:t>
                      </a:r>
                      <a:r>
                        <a:rPr kumimoji="1" lang="en-US" altLang="ja-JP" sz="1600" b="1" dirty="0"/>
                        <a:t>/190</a:t>
                      </a:r>
                      <a:r>
                        <a:rPr kumimoji="1" lang="ja-JP" altLang="en-US" sz="1600" b="1"/>
                        <a:t>万人接種）</a:t>
                      </a:r>
                      <a:endParaRPr lang="en-US" sz="1600" b="1" i="0" u="none" strike="noStrike" dirty="0">
                        <a:solidFill>
                          <a:srgbClr val="000000"/>
                        </a:solidFill>
                        <a:effectLst/>
                        <a:latin typeface="ＭＳ Ｐゴシック" panose="020B0600070205080204" pitchFamily="34" charset="-128"/>
                        <a:ea typeface="ＭＳ Ｐゴシック" panose="020B0600070205080204" pitchFamily="34" charset="-128"/>
                      </a:endParaRPr>
                    </a:p>
                  </a:txBody>
                  <a:tcPr marL="6169" marR="6169" marT="6169" marB="0" anchor="ctr">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254511928"/>
                  </a:ext>
                </a:extLst>
              </a:tr>
              <a:tr h="216246">
                <a:tc rowSpan="2">
                  <a:txBody>
                    <a:bodyPr/>
                    <a:lstStyle/>
                    <a:p>
                      <a:pPr algn="ctr" fontAlgn="ctr"/>
                      <a:r>
                        <a:rPr lang="ja-JP" altLang="en-US" sz="1400" u="none" strike="noStrike">
                          <a:effectLst/>
                        </a:rPr>
                        <a:t>年齢</a:t>
                      </a:r>
                      <a:endParaRPr lang="ja-JP" altLang="en-US" sz="1400" b="1"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6169" marR="6169" marT="6169"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ctr"/>
                      <a:r>
                        <a:rPr lang="ja-JP" altLang="en-US" sz="1400" u="none" strike="noStrike">
                          <a:effectLst/>
                        </a:rPr>
                        <a:t>性別</a:t>
                      </a:r>
                      <a:endParaRPr lang="ja-JP" altLang="en-US" sz="1400" b="1"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6169" marR="6169" marT="6169"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ctr"/>
                      <a:r>
                        <a:rPr lang="ja-JP" altLang="en-US" sz="1400" u="none" strike="noStrike">
                          <a:effectLst/>
                        </a:rPr>
                        <a:t>既往歴</a:t>
                      </a:r>
                      <a:endParaRPr lang="ja-JP" altLang="en-US" sz="1400" b="1"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6169" marR="6169" marT="6169" marB="0" anchor="ctr">
                    <a:lnT w="12700" cap="flat" cmpd="sng" algn="ctr">
                      <a:solidFill>
                        <a:schemeClr val="tx1"/>
                      </a:solidFill>
                      <a:prstDash val="solid"/>
                      <a:round/>
                      <a:headEnd type="none" w="med" len="med"/>
                      <a:tailEnd type="none" w="med" len="med"/>
                    </a:lnT>
                    <a:solidFill>
                      <a:schemeClr val="accent4">
                        <a:lumMod val="20000"/>
                        <a:lumOff val="80000"/>
                      </a:schemeClr>
                    </a:solidFill>
                  </a:tcPr>
                </a:tc>
                <a:tc hMerge="1">
                  <a:txBody>
                    <a:bodyPr/>
                    <a:lstStyle/>
                    <a:p>
                      <a:endParaRPr kumimoji="1" lang="ja-JP" altLang="en-US"/>
                    </a:p>
                  </a:txBody>
                  <a:tcPr/>
                </a:tc>
                <a:tc rowSpan="2">
                  <a:txBody>
                    <a:bodyPr/>
                    <a:lstStyle/>
                    <a:p>
                      <a:pPr algn="ctr" fontAlgn="ctr"/>
                      <a:r>
                        <a:rPr lang="ja-JP" altLang="en-US" sz="1400" u="none" strike="noStrike">
                          <a:effectLst/>
                        </a:rPr>
                        <a:t>接種後発症時間（分）</a:t>
                      </a:r>
                      <a:endParaRPr lang="ja-JP" altLang="en-US" sz="1400" b="1"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6169" marR="6169" marT="6169"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ctr"/>
                      <a:r>
                        <a:rPr lang="ja-JP" altLang="en-US" sz="1400" u="none" strike="noStrike">
                          <a:effectLst/>
                        </a:rPr>
                        <a:t>症状</a:t>
                      </a:r>
                      <a:endParaRPr lang="ja-JP" altLang="en-US" sz="1400" b="1"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6169" marR="6169" marT="6169"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1217114"/>
                  </a:ext>
                </a:extLst>
              </a:tr>
              <a:tr h="227057">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1400" u="none" strike="noStrike">
                          <a:effectLst/>
                        </a:rPr>
                        <a:t>アレルギー</a:t>
                      </a:r>
                      <a:endParaRPr lang="ja-JP" altLang="en-US" sz="1400" b="1"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6169" marR="6169" marT="6169" marB="0" anchor="ctr">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ja-JP" altLang="en-US" sz="1400" u="none" strike="noStrike">
                          <a:effectLst/>
                        </a:rPr>
                        <a:t>アナフィラキシー</a:t>
                      </a:r>
                      <a:endParaRPr lang="ja-JP" altLang="en-US" sz="1400" b="1"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6169" marR="6169" marT="6169" marB="0" anchor="ctr">
                    <a:lnB w="12700" cap="flat" cmpd="sng" algn="ctr">
                      <a:solidFill>
                        <a:schemeClr val="tx1"/>
                      </a:solidFill>
                      <a:prstDash val="solid"/>
                      <a:round/>
                      <a:headEnd type="none" w="med" len="med"/>
                      <a:tailEnd type="none" w="med" len="med"/>
                    </a:lnB>
                    <a:solidFill>
                      <a:schemeClr val="accent4">
                        <a:lumMod val="20000"/>
                        <a:lumOff val="80000"/>
                      </a:schemeClr>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503829867"/>
                  </a:ext>
                </a:extLst>
              </a:tr>
              <a:tr h="52148">
                <a:tc>
                  <a:txBody>
                    <a:bodyPr/>
                    <a:lstStyle/>
                    <a:p>
                      <a:pPr algn="ctr" fontAlgn="ctr"/>
                      <a:r>
                        <a:rPr lang="en-US" altLang="ja-JP" sz="1400" u="none" strike="noStrike">
                          <a:effectLst/>
                        </a:rPr>
                        <a:t>27</a:t>
                      </a:r>
                      <a:endParaRPr lang="en-US" altLang="ja-JP" sz="1400" b="1"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6169" marR="6169" marT="6169" marB="0" anchor="ctr">
                    <a:lnT w="12700" cap="flat" cmpd="sng" algn="ctr">
                      <a:solidFill>
                        <a:schemeClr val="tx1"/>
                      </a:solidFill>
                      <a:prstDash val="solid"/>
                      <a:round/>
                      <a:headEnd type="none" w="med" len="med"/>
                      <a:tailEnd type="none" w="med" len="med"/>
                    </a:lnT>
                  </a:tcPr>
                </a:tc>
                <a:tc>
                  <a:txBody>
                    <a:bodyPr/>
                    <a:lstStyle/>
                    <a:p>
                      <a:pPr algn="ctr" fontAlgn="ctr"/>
                      <a:r>
                        <a:rPr lang="en-US" sz="1400" u="none" strike="noStrike">
                          <a:effectLst/>
                        </a:rPr>
                        <a:t>F</a:t>
                      </a:r>
                      <a:endParaRPr lang="en-US" sz="1400" b="1"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6169" marR="6169" marT="6169" marB="0" anchor="ctr">
                    <a:lnT w="12700" cap="flat" cmpd="sng" algn="ctr">
                      <a:solidFill>
                        <a:schemeClr val="tx1"/>
                      </a:solidFill>
                      <a:prstDash val="solid"/>
                      <a:round/>
                      <a:headEnd type="none" w="med" len="med"/>
                      <a:tailEnd type="none" w="med" len="med"/>
                    </a:lnT>
                  </a:tcPr>
                </a:tc>
                <a:tc>
                  <a:txBody>
                    <a:bodyPr/>
                    <a:lstStyle/>
                    <a:p>
                      <a:pPr algn="l" fontAlgn="ctr"/>
                      <a:r>
                        <a:rPr lang="ja-JP" altLang="en-US" sz="1400" u="none" strike="noStrike">
                          <a:effectLst/>
                        </a:rPr>
                        <a:t>トロピカルフルーツ</a:t>
                      </a:r>
                      <a:endParaRPr lang="ja-JP" altLang="en-US" sz="1400" b="1"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6169" marR="6169" marT="6169" marB="0" anchor="ctr">
                    <a:lnT w="12700" cap="flat" cmpd="sng" algn="ctr">
                      <a:solidFill>
                        <a:schemeClr val="tx1"/>
                      </a:solidFill>
                      <a:prstDash val="solid"/>
                      <a:round/>
                      <a:headEnd type="none" w="med" len="med"/>
                      <a:tailEnd type="none" w="med" len="med"/>
                    </a:lnT>
                    <a:solidFill>
                      <a:schemeClr val="accent4">
                        <a:lumMod val="20000"/>
                        <a:lumOff val="80000"/>
                      </a:schemeClr>
                    </a:solidFill>
                  </a:tcPr>
                </a:tc>
                <a:tc>
                  <a:txBody>
                    <a:bodyPr/>
                    <a:lstStyle/>
                    <a:p>
                      <a:pPr algn="l" fontAlgn="ctr"/>
                      <a:r>
                        <a:rPr lang="ja-JP" altLang="en-US" sz="1400" u="none" strike="noStrike">
                          <a:effectLst/>
                        </a:rPr>
                        <a:t>なし</a:t>
                      </a:r>
                      <a:endParaRPr lang="ja-JP" altLang="en-US" sz="1400" b="1"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6169" marR="6169" marT="6169" marB="0" anchor="ctr">
                    <a:lnT w="12700" cap="flat" cmpd="sng" algn="ctr">
                      <a:solidFill>
                        <a:schemeClr val="tx1"/>
                      </a:solidFill>
                      <a:prstDash val="solid"/>
                      <a:round/>
                      <a:headEnd type="none" w="med" len="med"/>
                      <a:tailEnd type="none" w="med" len="med"/>
                    </a:lnT>
                    <a:solidFill>
                      <a:schemeClr val="accent4">
                        <a:lumMod val="20000"/>
                        <a:lumOff val="80000"/>
                      </a:schemeClr>
                    </a:solidFill>
                  </a:tcPr>
                </a:tc>
                <a:tc>
                  <a:txBody>
                    <a:bodyPr/>
                    <a:lstStyle/>
                    <a:p>
                      <a:pPr algn="ctr" fontAlgn="ctr"/>
                      <a:r>
                        <a:rPr lang="en-US" altLang="ja-JP" sz="1400" u="none" strike="noStrike">
                          <a:effectLst/>
                        </a:rPr>
                        <a:t>2</a:t>
                      </a:r>
                      <a:endParaRPr lang="en-US" altLang="ja-JP" sz="1400" b="1"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6169" marR="6169" marT="6169" marB="0" anchor="ctr">
                    <a:lnT w="12700" cap="flat" cmpd="sng" algn="ctr">
                      <a:solidFill>
                        <a:schemeClr val="tx1"/>
                      </a:solidFill>
                      <a:prstDash val="solid"/>
                      <a:round/>
                      <a:headEnd type="none" w="med" len="med"/>
                      <a:tailEnd type="none" w="med" len="med"/>
                    </a:lnT>
                  </a:tcPr>
                </a:tc>
                <a:tc>
                  <a:txBody>
                    <a:bodyPr/>
                    <a:lstStyle/>
                    <a:p>
                      <a:pPr algn="l" fontAlgn="ctr"/>
                      <a:r>
                        <a:rPr lang="ja-JP" altLang="en-US" sz="1400" u="none" strike="noStrike">
                          <a:effectLst/>
                        </a:rPr>
                        <a:t>びまん性紅斑性発疹、喉の閉塞感</a:t>
                      </a:r>
                      <a:endParaRPr lang="ja-JP" altLang="en-US" sz="1400" b="1"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6169" marR="6169" marT="6169" marB="0" anchor="ct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4285284792"/>
                  </a:ext>
                </a:extLst>
              </a:tr>
              <a:tr h="216246">
                <a:tc>
                  <a:txBody>
                    <a:bodyPr/>
                    <a:lstStyle/>
                    <a:p>
                      <a:pPr algn="ctr" fontAlgn="ctr"/>
                      <a:r>
                        <a:rPr lang="en-US" altLang="ja-JP" sz="1400" u="none" strike="noStrike">
                          <a:effectLst/>
                        </a:rPr>
                        <a:t>35</a:t>
                      </a:r>
                      <a:endParaRPr lang="en-US" altLang="ja-JP" sz="1400" b="1"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6169" marR="6169" marT="6169" marB="0" anchor="ctr"/>
                </a:tc>
                <a:tc>
                  <a:txBody>
                    <a:bodyPr/>
                    <a:lstStyle/>
                    <a:p>
                      <a:pPr algn="ctr" fontAlgn="ctr"/>
                      <a:r>
                        <a:rPr lang="en-US" sz="1400" u="none" strike="noStrike">
                          <a:effectLst/>
                        </a:rPr>
                        <a:t>M</a:t>
                      </a:r>
                      <a:endParaRPr lang="en-US" sz="1400" b="1"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6169" marR="6169" marT="6169" marB="0" anchor="ctr"/>
                </a:tc>
                <a:tc>
                  <a:txBody>
                    <a:bodyPr/>
                    <a:lstStyle/>
                    <a:p>
                      <a:pPr algn="l" fontAlgn="ctr"/>
                      <a:r>
                        <a:rPr lang="ja-JP" altLang="en-US" sz="1400" u="none" strike="noStrike">
                          <a:effectLst/>
                        </a:rPr>
                        <a:t>なし</a:t>
                      </a:r>
                      <a:endParaRPr lang="ja-JP" altLang="en-US" sz="1400" b="1"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6169" marR="6169" marT="6169" marB="0" anchor="ctr">
                    <a:solidFill>
                      <a:schemeClr val="accent4">
                        <a:lumMod val="20000"/>
                        <a:lumOff val="80000"/>
                      </a:schemeClr>
                    </a:solidFill>
                  </a:tcPr>
                </a:tc>
                <a:tc>
                  <a:txBody>
                    <a:bodyPr/>
                    <a:lstStyle/>
                    <a:p>
                      <a:pPr algn="l" fontAlgn="ctr"/>
                      <a:r>
                        <a:rPr lang="ja-JP" altLang="en-US" sz="1400" u="none" strike="noStrike">
                          <a:effectLst/>
                        </a:rPr>
                        <a:t>なし</a:t>
                      </a:r>
                      <a:endParaRPr lang="ja-JP" altLang="en-US" sz="1400" b="1"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6169" marR="6169" marT="6169" marB="0" anchor="ctr">
                    <a:solidFill>
                      <a:schemeClr val="accent4">
                        <a:lumMod val="20000"/>
                        <a:lumOff val="80000"/>
                      </a:schemeClr>
                    </a:solidFill>
                  </a:tcPr>
                </a:tc>
                <a:tc>
                  <a:txBody>
                    <a:bodyPr/>
                    <a:lstStyle/>
                    <a:p>
                      <a:pPr algn="ctr" fontAlgn="ctr"/>
                      <a:r>
                        <a:rPr lang="en-US" altLang="ja-JP" sz="1400" u="none" strike="noStrike">
                          <a:effectLst/>
                        </a:rPr>
                        <a:t>5</a:t>
                      </a:r>
                      <a:endParaRPr lang="en-US" altLang="ja-JP" sz="1400" b="1"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6169" marR="6169" marT="6169" marB="0" anchor="ctr"/>
                </a:tc>
                <a:tc>
                  <a:txBody>
                    <a:bodyPr/>
                    <a:lstStyle/>
                    <a:p>
                      <a:pPr algn="l" fontAlgn="ctr"/>
                      <a:r>
                        <a:rPr lang="ja-JP" altLang="en-US" sz="1400" u="none" strike="noStrike">
                          <a:effectLst/>
                        </a:rPr>
                        <a:t>びまん性紅斑性発疹、舌の腫脹</a:t>
                      </a:r>
                      <a:endParaRPr lang="ja-JP" altLang="en-US" sz="1400" b="1"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6169" marR="6169" marT="6169" marB="0" anchor="ctr">
                    <a:solidFill>
                      <a:schemeClr val="bg1"/>
                    </a:solidFill>
                  </a:tcPr>
                </a:tc>
                <a:extLst>
                  <a:ext uri="{0D108BD9-81ED-4DB2-BD59-A6C34878D82A}">
                    <a16:rowId xmlns:a16="http://schemas.microsoft.com/office/drawing/2014/main" val="473508523"/>
                  </a:ext>
                </a:extLst>
              </a:tr>
              <a:tr h="216246">
                <a:tc>
                  <a:txBody>
                    <a:bodyPr/>
                    <a:lstStyle/>
                    <a:p>
                      <a:pPr algn="ctr" fontAlgn="ctr"/>
                      <a:r>
                        <a:rPr lang="en-US" altLang="ja-JP" sz="1400" u="none" strike="noStrike">
                          <a:effectLst/>
                        </a:rPr>
                        <a:t>55</a:t>
                      </a:r>
                      <a:endParaRPr lang="en-US" altLang="ja-JP" sz="1400" b="1"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6169" marR="6169" marT="6169" marB="0" anchor="ctr"/>
                </a:tc>
                <a:tc>
                  <a:txBody>
                    <a:bodyPr/>
                    <a:lstStyle/>
                    <a:p>
                      <a:pPr algn="ctr" fontAlgn="ctr"/>
                      <a:r>
                        <a:rPr lang="en-US" sz="1400" u="none" strike="noStrike">
                          <a:effectLst/>
                        </a:rPr>
                        <a:t>F</a:t>
                      </a:r>
                      <a:endParaRPr lang="en-US" sz="1400" b="1"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6169" marR="6169" marT="6169" marB="0" anchor="ctr"/>
                </a:tc>
                <a:tc>
                  <a:txBody>
                    <a:bodyPr/>
                    <a:lstStyle/>
                    <a:p>
                      <a:pPr algn="l" fontAlgn="ctr"/>
                      <a:r>
                        <a:rPr lang="ja-JP" altLang="en-US" sz="1400" u="none" strike="noStrike">
                          <a:effectLst/>
                        </a:rPr>
                        <a:t>狂犬病ワクチン</a:t>
                      </a:r>
                      <a:endParaRPr lang="ja-JP" altLang="en-US" sz="1400" b="1"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6169" marR="6169" marT="6169" marB="0" anchor="ctr">
                    <a:solidFill>
                      <a:schemeClr val="accent4">
                        <a:lumMod val="20000"/>
                        <a:lumOff val="80000"/>
                      </a:schemeClr>
                    </a:solidFill>
                  </a:tcPr>
                </a:tc>
                <a:tc>
                  <a:txBody>
                    <a:bodyPr/>
                    <a:lstStyle/>
                    <a:p>
                      <a:pPr algn="l" fontAlgn="ctr"/>
                      <a:r>
                        <a:rPr lang="ja-JP" altLang="en-US" sz="1400" u="none" strike="noStrike">
                          <a:effectLst/>
                        </a:rPr>
                        <a:t>狂犬病ワクチン</a:t>
                      </a:r>
                      <a:endParaRPr lang="ja-JP" altLang="en-US" sz="1400" b="1"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6169" marR="6169" marT="6169" marB="0" anchor="ctr">
                    <a:solidFill>
                      <a:schemeClr val="accent4">
                        <a:lumMod val="20000"/>
                        <a:lumOff val="80000"/>
                      </a:schemeClr>
                    </a:solidFill>
                  </a:tcPr>
                </a:tc>
                <a:tc>
                  <a:txBody>
                    <a:bodyPr/>
                    <a:lstStyle/>
                    <a:p>
                      <a:pPr algn="ctr" fontAlgn="ctr"/>
                      <a:r>
                        <a:rPr lang="en-US" altLang="ja-JP" sz="1400" u="none" strike="noStrike">
                          <a:effectLst/>
                        </a:rPr>
                        <a:t>5</a:t>
                      </a:r>
                      <a:endParaRPr lang="en-US" altLang="ja-JP" sz="1400" b="1"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6169" marR="6169" marT="6169" marB="0" anchor="ctr"/>
                </a:tc>
                <a:tc>
                  <a:txBody>
                    <a:bodyPr/>
                    <a:lstStyle/>
                    <a:p>
                      <a:pPr algn="l" fontAlgn="ctr"/>
                      <a:r>
                        <a:rPr lang="ja-JP" altLang="en-US" sz="1400" u="none" strike="noStrike">
                          <a:effectLst/>
                        </a:rPr>
                        <a:t>全身性蕁麻疹、喘鳴</a:t>
                      </a:r>
                      <a:endParaRPr lang="ja-JP" altLang="en-US" sz="1400" b="1"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6169" marR="6169" marT="6169" marB="0" anchor="ctr">
                    <a:solidFill>
                      <a:schemeClr val="bg1"/>
                    </a:solidFill>
                  </a:tcPr>
                </a:tc>
                <a:extLst>
                  <a:ext uri="{0D108BD9-81ED-4DB2-BD59-A6C34878D82A}">
                    <a16:rowId xmlns:a16="http://schemas.microsoft.com/office/drawing/2014/main" val="598402575"/>
                  </a:ext>
                </a:extLst>
              </a:tr>
              <a:tr h="216246">
                <a:tc>
                  <a:txBody>
                    <a:bodyPr/>
                    <a:lstStyle/>
                    <a:p>
                      <a:pPr algn="ctr" fontAlgn="ctr"/>
                      <a:r>
                        <a:rPr lang="en-US" altLang="ja-JP" sz="1400" u="none" strike="noStrike">
                          <a:effectLst/>
                        </a:rPr>
                        <a:t>52</a:t>
                      </a:r>
                      <a:endParaRPr lang="en-US" altLang="ja-JP" sz="1400" b="1"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6169" marR="6169" marT="6169" marB="0" anchor="ctr"/>
                </a:tc>
                <a:tc>
                  <a:txBody>
                    <a:bodyPr/>
                    <a:lstStyle/>
                    <a:p>
                      <a:pPr algn="ctr" fontAlgn="ctr"/>
                      <a:r>
                        <a:rPr lang="en-US" sz="1400" u="none" strike="noStrike">
                          <a:effectLst/>
                        </a:rPr>
                        <a:t>F</a:t>
                      </a:r>
                      <a:endParaRPr lang="en-US" sz="1400" b="1"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6169" marR="6169" marT="6169" marB="0" anchor="ctr"/>
                </a:tc>
                <a:tc>
                  <a:txBody>
                    <a:bodyPr/>
                    <a:lstStyle/>
                    <a:p>
                      <a:pPr algn="l" fontAlgn="ctr"/>
                      <a:r>
                        <a:rPr lang="ja-JP" altLang="en-US" sz="1400" u="none" strike="noStrike">
                          <a:effectLst/>
                        </a:rPr>
                        <a:t>サルファ剤</a:t>
                      </a:r>
                      <a:endParaRPr lang="ja-JP" altLang="en-US" sz="1400" b="1"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6169" marR="6169" marT="6169" marB="0" anchor="ctr">
                    <a:solidFill>
                      <a:schemeClr val="accent4">
                        <a:lumMod val="20000"/>
                        <a:lumOff val="80000"/>
                      </a:schemeClr>
                    </a:solidFill>
                  </a:tcPr>
                </a:tc>
                <a:tc>
                  <a:txBody>
                    <a:bodyPr/>
                    <a:lstStyle/>
                    <a:p>
                      <a:pPr algn="l" fontAlgn="ctr"/>
                      <a:r>
                        <a:rPr lang="ja-JP" altLang="en-US" sz="1400" u="none" strike="noStrike">
                          <a:effectLst/>
                        </a:rPr>
                        <a:t>サルファ剤</a:t>
                      </a:r>
                      <a:endParaRPr lang="ja-JP" altLang="en-US" sz="1400" b="1"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6169" marR="6169" marT="6169" marB="0" anchor="ctr">
                    <a:solidFill>
                      <a:schemeClr val="accent4">
                        <a:lumMod val="20000"/>
                        <a:lumOff val="80000"/>
                      </a:schemeClr>
                    </a:solidFill>
                  </a:tcPr>
                </a:tc>
                <a:tc>
                  <a:txBody>
                    <a:bodyPr/>
                    <a:lstStyle/>
                    <a:p>
                      <a:pPr algn="ctr" fontAlgn="ctr"/>
                      <a:r>
                        <a:rPr lang="en-US" altLang="ja-JP" sz="1400" u="none" strike="noStrike" dirty="0">
                          <a:effectLst/>
                        </a:rPr>
                        <a:t>7</a:t>
                      </a:r>
                      <a:endParaRPr lang="en-US" altLang="ja-JP" sz="1400" b="1" i="0" u="none" strike="noStrike" dirty="0">
                        <a:solidFill>
                          <a:srgbClr val="000000"/>
                        </a:solidFill>
                        <a:effectLst/>
                        <a:latin typeface="ＭＳ Ｐゴシック" panose="020B0600070205080204" pitchFamily="34" charset="-128"/>
                        <a:ea typeface="ＭＳ Ｐゴシック" panose="020B0600070205080204" pitchFamily="34" charset="-128"/>
                      </a:endParaRPr>
                    </a:p>
                  </a:txBody>
                  <a:tcPr marL="6169" marR="6169" marT="6169" marB="0" anchor="ctr"/>
                </a:tc>
                <a:tc>
                  <a:txBody>
                    <a:bodyPr/>
                    <a:lstStyle/>
                    <a:p>
                      <a:pPr algn="l" fontAlgn="ctr"/>
                      <a:r>
                        <a:rPr lang="ja-JP" altLang="en-US" sz="1400" u="none" strike="noStrike">
                          <a:effectLst/>
                        </a:rPr>
                        <a:t>喘鳴、吐き気</a:t>
                      </a:r>
                      <a:endParaRPr lang="ja-JP" altLang="en-US" sz="1400" b="1"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6169" marR="6169" marT="6169" marB="0" anchor="ctr">
                    <a:solidFill>
                      <a:schemeClr val="bg1"/>
                    </a:solidFill>
                  </a:tcPr>
                </a:tc>
                <a:extLst>
                  <a:ext uri="{0D108BD9-81ED-4DB2-BD59-A6C34878D82A}">
                    <a16:rowId xmlns:a16="http://schemas.microsoft.com/office/drawing/2014/main" val="2871455506"/>
                  </a:ext>
                </a:extLst>
              </a:tr>
              <a:tr h="216246">
                <a:tc>
                  <a:txBody>
                    <a:bodyPr/>
                    <a:lstStyle/>
                    <a:p>
                      <a:pPr algn="ctr" fontAlgn="ctr"/>
                      <a:r>
                        <a:rPr lang="en-US" altLang="ja-JP" sz="1400" u="none" strike="noStrike">
                          <a:effectLst/>
                        </a:rPr>
                        <a:t>30</a:t>
                      </a:r>
                      <a:endParaRPr lang="en-US" altLang="ja-JP" sz="1400" b="1"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6169" marR="6169" marT="6169" marB="0" anchor="ctr"/>
                </a:tc>
                <a:tc>
                  <a:txBody>
                    <a:bodyPr/>
                    <a:lstStyle/>
                    <a:p>
                      <a:pPr algn="ctr" fontAlgn="ctr"/>
                      <a:r>
                        <a:rPr lang="en-US" sz="1400" u="none" strike="noStrike">
                          <a:effectLst/>
                        </a:rPr>
                        <a:t>F</a:t>
                      </a:r>
                      <a:endParaRPr lang="en-US" sz="1400" b="1"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6169" marR="6169" marT="6169" marB="0" anchor="ctr"/>
                </a:tc>
                <a:tc>
                  <a:txBody>
                    <a:bodyPr/>
                    <a:lstStyle/>
                    <a:p>
                      <a:pPr algn="l" fontAlgn="ctr"/>
                      <a:r>
                        <a:rPr lang="ja-JP" altLang="en-US" sz="1400" u="none" strike="noStrike">
                          <a:effectLst/>
                        </a:rPr>
                        <a:t>ハチ刺され</a:t>
                      </a:r>
                      <a:endParaRPr lang="ja-JP" altLang="en-US" sz="1400" b="1"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6169" marR="6169" marT="6169" marB="0" anchor="ctr">
                    <a:solidFill>
                      <a:schemeClr val="accent4">
                        <a:lumMod val="20000"/>
                        <a:lumOff val="80000"/>
                      </a:schemeClr>
                    </a:solidFill>
                  </a:tcPr>
                </a:tc>
                <a:tc>
                  <a:txBody>
                    <a:bodyPr/>
                    <a:lstStyle/>
                    <a:p>
                      <a:pPr algn="l" fontAlgn="ctr"/>
                      <a:r>
                        <a:rPr lang="ja-JP" altLang="en-US" sz="1400" u="none" strike="noStrike">
                          <a:effectLst/>
                        </a:rPr>
                        <a:t>なし</a:t>
                      </a:r>
                      <a:endParaRPr lang="ja-JP" altLang="en-US" sz="1400" b="1"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6169" marR="6169" marT="6169" marB="0" anchor="ctr">
                    <a:solidFill>
                      <a:schemeClr val="accent4">
                        <a:lumMod val="20000"/>
                        <a:lumOff val="80000"/>
                      </a:schemeClr>
                    </a:solidFill>
                  </a:tcPr>
                </a:tc>
                <a:tc>
                  <a:txBody>
                    <a:bodyPr/>
                    <a:lstStyle/>
                    <a:p>
                      <a:pPr algn="ctr" fontAlgn="ctr"/>
                      <a:r>
                        <a:rPr lang="en-US" altLang="ja-JP" sz="1400" u="none" strike="noStrike">
                          <a:effectLst/>
                        </a:rPr>
                        <a:t>8</a:t>
                      </a:r>
                      <a:endParaRPr lang="en-US" altLang="ja-JP" sz="1400" b="1"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6169" marR="6169" marT="6169" marB="0" anchor="ctr"/>
                </a:tc>
                <a:tc>
                  <a:txBody>
                    <a:bodyPr/>
                    <a:lstStyle/>
                    <a:p>
                      <a:pPr algn="l" fontAlgn="ctr"/>
                      <a:r>
                        <a:rPr lang="ja-JP" altLang="en-US" sz="1400" u="none" strike="noStrike">
                          <a:effectLst/>
                        </a:rPr>
                        <a:t>全身性蕁麻疹、喘鳴</a:t>
                      </a:r>
                      <a:endParaRPr lang="ja-JP" altLang="en-US" sz="1400" b="1"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6169" marR="6169" marT="6169" marB="0" anchor="ctr">
                    <a:solidFill>
                      <a:schemeClr val="bg1"/>
                    </a:solidFill>
                  </a:tcPr>
                </a:tc>
                <a:extLst>
                  <a:ext uri="{0D108BD9-81ED-4DB2-BD59-A6C34878D82A}">
                    <a16:rowId xmlns:a16="http://schemas.microsoft.com/office/drawing/2014/main" val="93011840"/>
                  </a:ext>
                </a:extLst>
              </a:tr>
              <a:tr h="216246">
                <a:tc>
                  <a:txBody>
                    <a:bodyPr/>
                    <a:lstStyle/>
                    <a:p>
                      <a:pPr algn="ctr" fontAlgn="ctr"/>
                      <a:r>
                        <a:rPr lang="en-US" altLang="ja-JP" sz="1400" u="none" strike="noStrike">
                          <a:effectLst/>
                        </a:rPr>
                        <a:t>32</a:t>
                      </a:r>
                      <a:endParaRPr lang="en-US" altLang="ja-JP" sz="1400" b="1"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6169" marR="6169" marT="6169" marB="0" anchor="ctr"/>
                </a:tc>
                <a:tc>
                  <a:txBody>
                    <a:bodyPr/>
                    <a:lstStyle/>
                    <a:p>
                      <a:pPr algn="ctr" fontAlgn="ctr"/>
                      <a:r>
                        <a:rPr lang="en-US" sz="1400" u="none" strike="noStrike">
                          <a:effectLst/>
                        </a:rPr>
                        <a:t>F</a:t>
                      </a:r>
                      <a:endParaRPr lang="en-US" sz="1400" b="1"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6169" marR="6169" marT="6169" marB="0" anchor="ctr"/>
                </a:tc>
                <a:tc>
                  <a:txBody>
                    <a:bodyPr/>
                    <a:lstStyle/>
                    <a:p>
                      <a:pPr algn="l" fontAlgn="ctr"/>
                      <a:r>
                        <a:rPr lang="ja-JP" altLang="en-US" sz="1400" u="none" strike="noStrike">
                          <a:effectLst/>
                        </a:rPr>
                        <a:t>なし</a:t>
                      </a:r>
                      <a:endParaRPr lang="ja-JP" altLang="en-US" sz="1400" b="1"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6169" marR="6169" marT="6169" marB="0" anchor="ctr">
                    <a:solidFill>
                      <a:schemeClr val="accent4">
                        <a:lumMod val="20000"/>
                        <a:lumOff val="80000"/>
                      </a:schemeClr>
                    </a:solidFill>
                  </a:tcPr>
                </a:tc>
                <a:tc>
                  <a:txBody>
                    <a:bodyPr/>
                    <a:lstStyle/>
                    <a:p>
                      <a:pPr algn="l" fontAlgn="ctr"/>
                      <a:r>
                        <a:rPr lang="ja-JP" altLang="en-US" sz="1400" u="none" strike="noStrike">
                          <a:effectLst/>
                        </a:rPr>
                        <a:t>なし</a:t>
                      </a:r>
                      <a:endParaRPr lang="ja-JP" altLang="en-US" sz="1400" b="1"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6169" marR="6169" marT="6169" marB="0" anchor="ctr">
                    <a:solidFill>
                      <a:schemeClr val="accent4">
                        <a:lumMod val="20000"/>
                        <a:lumOff val="80000"/>
                      </a:schemeClr>
                    </a:solidFill>
                  </a:tcPr>
                </a:tc>
                <a:tc>
                  <a:txBody>
                    <a:bodyPr/>
                    <a:lstStyle/>
                    <a:p>
                      <a:pPr algn="ctr" fontAlgn="ctr"/>
                      <a:r>
                        <a:rPr lang="en-US" altLang="ja-JP" sz="1400" u="none" strike="noStrike">
                          <a:effectLst/>
                        </a:rPr>
                        <a:t>10</a:t>
                      </a:r>
                      <a:endParaRPr lang="en-US" altLang="ja-JP" sz="1400" b="1"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6169" marR="6169" marT="6169" marB="0" anchor="ctr"/>
                </a:tc>
                <a:tc>
                  <a:txBody>
                    <a:bodyPr/>
                    <a:lstStyle/>
                    <a:p>
                      <a:pPr algn="l" fontAlgn="ctr"/>
                      <a:r>
                        <a:rPr lang="ja-JP" altLang="en-US" sz="1400" u="none" strike="noStrike">
                          <a:effectLst/>
                        </a:rPr>
                        <a:t>びまん性紅斑性発疹、呼吸困難</a:t>
                      </a:r>
                      <a:endParaRPr lang="ja-JP" altLang="en-US" sz="1400" b="1"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6169" marR="6169" marT="6169" marB="0" anchor="ctr">
                    <a:solidFill>
                      <a:schemeClr val="bg1"/>
                    </a:solidFill>
                  </a:tcPr>
                </a:tc>
                <a:extLst>
                  <a:ext uri="{0D108BD9-81ED-4DB2-BD59-A6C34878D82A}">
                    <a16:rowId xmlns:a16="http://schemas.microsoft.com/office/drawing/2014/main" val="793133905"/>
                  </a:ext>
                </a:extLst>
              </a:tr>
              <a:tr h="345993">
                <a:tc>
                  <a:txBody>
                    <a:bodyPr/>
                    <a:lstStyle/>
                    <a:p>
                      <a:pPr algn="ctr" fontAlgn="ctr"/>
                      <a:r>
                        <a:rPr lang="en-US" altLang="ja-JP" sz="1400" u="none" strike="noStrike">
                          <a:effectLst/>
                        </a:rPr>
                        <a:t>60</a:t>
                      </a:r>
                      <a:endParaRPr lang="en-US" altLang="ja-JP" sz="1400" b="1"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6169" marR="6169" marT="6169" marB="0" anchor="ctr"/>
                </a:tc>
                <a:tc>
                  <a:txBody>
                    <a:bodyPr/>
                    <a:lstStyle/>
                    <a:p>
                      <a:pPr algn="ctr" fontAlgn="ctr"/>
                      <a:r>
                        <a:rPr lang="en-US" sz="1400" u="none" strike="noStrike">
                          <a:effectLst/>
                        </a:rPr>
                        <a:t>F</a:t>
                      </a:r>
                      <a:endParaRPr lang="en-US" sz="1400" b="1"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6169" marR="6169" marT="6169" marB="0" anchor="ctr"/>
                </a:tc>
                <a:tc>
                  <a:txBody>
                    <a:bodyPr/>
                    <a:lstStyle/>
                    <a:p>
                      <a:pPr algn="l" fontAlgn="ctr"/>
                      <a:r>
                        <a:rPr lang="ja-JP" altLang="en-US" sz="1400" u="none" strike="noStrike">
                          <a:effectLst/>
                        </a:rPr>
                        <a:t>タマゴ、牛乳、サルファ剤、クラゲの刺し傷</a:t>
                      </a:r>
                      <a:endParaRPr lang="ja-JP" altLang="en-US" sz="1400" b="1"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6169" marR="6169" marT="6169" marB="0" anchor="ctr">
                    <a:solidFill>
                      <a:schemeClr val="accent4">
                        <a:lumMod val="20000"/>
                        <a:lumOff val="80000"/>
                      </a:schemeClr>
                    </a:solidFill>
                  </a:tcPr>
                </a:tc>
                <a:tc>
                  <a:txBody>
                    <a:bodyPr/>
                    <a:lstStyle/>
                    <a:p>
                      <a:pPr algn="l" fontAlgn="ctr"/>
                      <a:r>
                        <a:rPr lang="ja-JP" altLang="en-US" sz="1400" u="none" strike="noStrike">
                          <a:effectLst/>
                        </a:rPr>
                        <a:t>クラゲの刺し傷</a:t>
                      </a:r>
                      <a:endParaRPr lang="ja-JP" altLang="en-US" sz="1400" b="1"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6169" marR="6169" marT="6169" marB="0" anchor="ctr">
                    <a:solidFill>
                      <a:schemeClr val="accent4">
                        <a:lumMod val="20000"/>
                        <a:lumOff val="80000"/>
                      </a:schemeClr>
                    </a:solidFill>
                  </a:tcPr>
                </a:tc>
                <a:tc>
                  <a:txBody>
                    <a:bodyPr/>
                    <a:lstStyle/>
                    <a:p>
                      <a:pPr algn="ctr" fontAlgn="ctr"/>
                      <a:r>
                        <a:rPr lang="en-US" altLang="ja-JP" sz="1400" u="none" strike="noStrike">
                          <a:effectLst/>
                        </a:rPr>
                        <a:t>10</a:t>
                      </a:r>
                      <a:endParaRPr lang="en-US" altLang="ja-JP" sz="1400" b="1"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6169" marR="6169" marT="6169" marB="0" anchor="ctr"/>
                </a:tc>
                <a:tc>
                  <a:txBody>
                    <a:bodyPr/>
                    <a:lstStyle/>
                    <a:p>
                      <a:pPr algn="l" fontAlgn="ctr"/>
                      <a:r>
                        <a:rPr lang="ja-JP" altLang="en-US" sz="1400" u="none" strike="noStrike">
                          <a:effectLst/>
                        </a:rPr>
                        <a:t>びまん性紅斑性発疹、嗄声</a:t>
                      </a:r>
                      <a:endParaRPr lang="ja-JP" altLang="en-US" sz="1400" b="1"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6169" marR="6169" marT="6169" marB="0" anchor="ctr">
                    <a:solidFill>
                      <a:schemeClr val="bg1"/>
                    </a:solidFill>
                  </a:tcPr>
                </a:tc>
                <a:extLst>
                  <a:ext uri="{0D108BD9-81ED-4DB2-BD59-A6C34878D82A}">
                    <a16:rowId xmlns:a16="http://schemas.microsoft.com/office/drawing/2014/main" val="2885199273"/>
                  </a:ext>
                </a:extLst>
              </a:tr>
              <a:tr h="216246">
                <a:tc>
                  <a:txBody>
                    <a:bodyPr/>
                    <a:lstStyle/>
                    <a:p>
                      <a:pPr algn="ctr" fontAlgn="ctr"/>
                      <a:r>
                        <a:rPr lang="en-US" altLang="ja-JP" sz="1400" u="none" strike="noStrike">
                          <a:effectLst/>
                        </a:rPr>
                        <a:t>29</a:t>
                      </a:r>
                      <a:endParaRPr lang="en-US" altLang="ja-JP" sz="1400" b="1"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6169" marR="6169" marT="6169" marB="0" anchor="ctr"/>
                </a:tc>
                <a:tc>
                  <a:txBody>
                    <a:bodyPr/>
                    <a:lstStyle/>
                    <a:p>
                      <a:pPr algn="ctr" fontAlgn="ctr"/>
                      <a:r>
                        <a:rPr lang="en-US" sz="1400" u="none" strike="noStrike">
                          <a:effectLst/>
                        </a:rPr>
                        <a:t>F</a:t>
                      </a:r>
                      <a:endParaRPr lang="en-US" sz="1400" b="1"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6169" marR="6169" marT="6169" marB="0" anchor="ctr"/>
                </a:tc>
                <a:tc>
                  <a:txBody>
                    <a:bodyPr/>
                    <a:lstStyle/>
                    <a:p>
                      <a:pPr algn="l" fontAlgn="ctr"/>
                      <a:r>
                        <a:rPr lang="ja-JP" altLang="en-US" sz="1400" u="none" strike="noStrike">
                          <a:effectLst/>
                        </a:rPr>
                        <a:t>貝、タマゴ</a:t>
                      </a:r>
                      <a:endParaRPr lang="ja-JP" altLang="en-US" sz="1400" b="1"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6169" marR="6169" marT="6169" marB="0" anchor="ctr">
                    <a:solidFill>
                      <a:schemeClr val="accent4">
                        <a:lumMod val="20000"/>
                        <a:lumOff val="80000"/>
                      </a:schemeClr>
                    </a:solidFill>
                  </a:tcPr>
                </a:tc>
                <a:tc>
                  <a:txBody>
                    <a:bodyPr/>
                    <a:lstStyle/>
                    <a:p>
                      <a:pPr algn="l" fontAlgn="ctr"/>
                      <a:r>
                        <a:rPr lang="ja-JP" altLang="en-US" sz="1400" u="none" strike="noStrike">
                          <a:effectLst/>
                        </a:rPr>
                        <a:t>なし</a:t>
                      </a:r>
                      <a:endParaRPr lang="ja-JP" altLang="en-US" sz="1400" b="1"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6169" marR="6169" marT="6169" marB="0" anchor="ctr">
                    <a:solidFill>
                      <a:schemeClr val="accent4">
                        <a:lumMod val="20000"/>
                        <a:lumOff val="80000"/>
                      </a:schemeClr>
                    </a:solidFill>
                  </a:tcPr>
                </a:tc>
                <a:tc>
                  <a:txBody>
                    <a:bodyPr/>
                    <a:lstStyle/>
                    <a:p>
                      <a:pPr algn="ctr" fontAlgn="ctr"/>
                      <a:r>
                        <a:rPr lang="en-US" altLang="ja-JP" sz="1400" u="none" strike="noStrike" dirty="0">
                          <a:effectLst/>
                        </a:rPr>
                        <a:t>10</a:t>
                      </a:r>
                      <a:endParaRPr lang="en-US" altLang="ja-JP" sz="1400" b="1" i="0" u="none" strike="noStrike" dirty="0">
                        <a:solidFill>
                          <a:srgbClr val="000000"/>
                        </a:solidFill>
                        <a:effectLst/>
                        <a:latin typeface="ＭＳ Ｐゴシック" panose="020B0600070205080204" pitchFamily="34" charset="-128"/>
                        <a:ea typeface="ＭＳ Ｐゴシック" panose="020B0600070205080204" pitchFamily="34" charset="-128"/>
                      </a:endParaRPr>
                    </a:p>
                  </a:txBody>
                  <a:tcPr marL="6169" marR="6169" marT="6169" marB="0" anchor="ctr"/>
                </a:tc>
                <a:tc>
                  <a:txBody>
                    <a:bodyPr/>
                    <a:lstStyle/>
                    <a:p>
                      <a:pPr algn="l" fontAlgn="ctr"/>
                      <a:r>
                        <a:rPr lang="ja-JP" altLang="en-US" sz="1400" u="none" strike="noStrike">
                          <a:effectLst/>
                        </a:rPr>
                        <a:t>全身性蕁麻疹、唇と舌の晴れ</a:t>
                      </a:r>
                      <a:endParaRPr lang="ja-JP" altLang="en-US" sz="1400" b="1"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6169" marR="6169" marT="6169" marB="0" anchor="ctr">
                    <a:solidFill>
                      <a:schemeClr val="bg1"/>
                    </a:solidFill>
                  </a:tcPr>
                </a:tc>
                <a:extLst>
                  <a:ext uri="{0D108BD9-81ED-4DB2-BD59-A6C34878D82A}">
                    <a16:rowId xmlns:a16="http://schemas.microsoft.com/office/drawing/2014/main" val="2894035087"/>
                  </a:ext>
                </a:extLst>
              </a:tr>
              <a:tr h="345993">
                <a:tc>
                  <a:txBody>
                    <a:bodyPr/>
                    <a:lstStyle/>
                    <a:p>
                      <a:pPr algn="ctr" fontAlgn="ctr"/>
                      <a:r>
                        <a:rPr lang="en-US" altLang="ja-JP" sz="1400" u="none" strike="noStrike">
                          <a:effectLst/>
                        </a:rPr>
                        <a:t>52</a:t>
                      </a:r>
                      <a:endParaRPr lang="en-US" altLang="ja-JP" sz="1400" b="1"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6169" marR="6169" marT="6169" marB="0" anchor="ctr"/>
                </a:tc>
                <a:tc>
                  <a:txBody>
                    <a:bodyPr/>
                    <a:lstStyle/>
                    <a:p>
                      <a:pPr algn="ctr" fontAlgn="ctr"/>
                      <a:r>
                        <a:rPr lang="en-US" sz="1400" u="none" strike="noStrike">
                          <a:effectLst/>
                        </a:rPr>
                        <a:t>F</a:t>
                      </a:r>
                      <a:endParaRPr lang="en-US" sz="1400" b="1"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6169" marR="6169" marT="6169" marB="0" anchor="ctr"/>
                </a:tc>
                <a:tc>
                  <a:txBody>
                    <a:bodyPr/>
                    <a:lstStyle/>
                    <a:p>
                      <a:pPr algn="l" fontAlgn="ctr"/>
                      <a:r>
                        <a:rPr lang="ja-JP" altLang="en-US" sz="1400" u="none" strike="noStrike">
                          <a:effectLst/>
                        </a:rPr>
                        <a:t>メトプロロール、クラリスロマイシン</a:t>
                      </a:r>
                      <a:endParaRPr lang="ja-JP" altLang="en-US" sz="1400" b="1"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6169" marR="6169" marT="6169" marB="0" anchor="ctr">
                    <a:solidFill>
                      <a:schemeClr val="accent4">
                        <a:lumMod val="20000"/>
                        <a:lumOff val="80000"/>
                      </a:schemeClr>
                    </a:solidFill>
                  </a:tcPr>
                </a:tc>
                <a:tc>
                  <a:txBody>
                    <a:bodyPr/>
                    <a:lstStyle/>
                    <a:p>
                      <a:pPr algn="l" fontAlgn="ctr"/>
                      <a:r>
                        <a:rPr lang="ja-JP" altLang="en-US" sz="1400" u="none" strike="noStrike">
                          <a:effectLst/>
                        </a:rPr>
                        <a:t>なし</a:t>
                      </a:r>
                      <a:endParaRPr lang="ja-JP" altLang="en-US" sz="1400" b="1"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6169" marR="6169" marT="6169" marB="0" anchor="ctr">
                    <a:solidFill>
                      <a:schemeClr val="accent4">
                        <a:lumMod val="20000"/>
                        <a:lumOff val="80000"/>
                      </a:schemeClr>
                    </a:solidFill>
                  </a:tcPr>
                </a:tc>
                <a:tc>
                  <a:txBody>
                    <a:bodyPr/>
                    <a:lstStyle/>
                    <a:p>
                      <a:pPr algn="ctr" fontAlgn="ctr"/>
                      <a:r>
                        <a:rPr lang="en-US" altLang="ja-JP" sz="1400" u="none" strike="noStrike" dirty="0">
                          <a:effectLst/>
                        </a:rPr>
                        <a:t>10</a:t>
                      </a:r>
                      <a:endParaRPr lang="en-US" altLang="ja-JP" sz="1400" b="1" i="0" u="none" strike="noStrike" dirty="0">
                        <a:solidFill>
                          <a:srgbClr val="000000"/>
                        </a:solidFill>
                        <a:effectLst/>
                        <a:latin typeface="ＭＳ Ｐゴシック" panose="020B0600070205080204" pitchFamily="34" charset="-128"/>
                        <a:ea typeface="ＭＳ Ｐゴシック" panose="020B0600070205080204" pitchFamily="34" charset="-128"/>
                      </a:endParaRPr>
                    </a:p>
                  </a:txBody>
                  <a:tcPr marL="6169" marR="6169" marT="6169" marB="0" anchor="ctr"/>
                </a:tc>
                <a:tc>
                  <a:txBody>
                    <a:bodyPr/>
                    <a:lstStyle/>
                    <a:p>
                      <a:pPr algn="l" fontAlgn="ctr"/>
                      <a:r>
                        <a:rPr lang="ja-JP" altLang="en-US" sz="1400" u="none" strike="noStrike">
                          <a:effectLst/>
                        </a:rPr>
                        <a:t>全身性蕁麻疹、喘鳴</a:t>
                      </a:r>
                      <a:r>
                        <a:rPr lang="en-US" altLang="ja-JP" sz="1400" u="none" strike="noStrike" dirty="0">
                          <a:effectLst/>
                        </a:rPr>
                        <a:t>(</a:t>
                      </a:r>
                      <a:r>
                        <a:rPr lang="en-US" sz="1400" u="none" strike="noStrike" dirty="0" err="1">
                          <a:effectLst/>
                        </a:rPr>
                        <a:t>stridor,wheezing</a:t>
                      </a:r>
                      <a:r>
                        <a:rPr lang="en-US" sz="1400" u="none" strike="noStrike" dirty="0">
                          <a:effectLst/>
                        </a:rPr>
                        <a:t>)</a:t>
                      </a:r>
                      <a:endParaRPr lang="en-US" sz="1400" b="1" i="0" u="none" strike="noStrike" dirty="0">
                        <a:solidFill>
                          <a:srgbClr val="000000"/>
                        </a:solidFill>
                        <a:effectLst/>
                        <a:latin typeface="ＭＳ Ｐゴシック" panose="020B0600070205080204" pitchFamily="34" charset="-128"/>
                        <a:ea typeface="ＭＳ Ｐゴシック" panose="020B0600070205080204" pitchFamily="34" charset="-128"/>
                      </a:endParaRPr>
                    </a:p>
                  </a:txBody>
                  <a:tcPr marL="6169" marR="6169" marT="6169" marB="0" anchor="ctr">
                    <a:solidFill>
                      <a:schemeClr val="bg1"/>
                    </a:solidFill>
                  </a:tcPr>
                </a:tc>
                <a:extLst>
                  <a:ext uri="{0D108BD9-81ED-4DB2-BD59-A6C34878D82A}">
                    <a16:rowId xmlns:a16="http://schemas.microsoft.com/office/drawing/2014/main" val="799024561"/>
                  </a:ext>
                </a:extLst>
              </a:tr>
              <a:tr h="216246">
                <a:tc>
                  <a:txBody>
                    <a:bodyPr/>
                    <a:lstStyle/>
                    <a:p>
                      <a:pPr algn="ctr" fontAlgn="ctr"/>
                      <a:r>
                        <a:rPr lang="en-US" altLang="ja-JP" sz="1400" u="none" strike="noStrike">
                          <a:effectLst/>
                        </a:rPr>
                        <a:t>49</a:t>
                      </a:r>
                      <a:endParaRPr lang="en-US" altLang="ja-JP" sz="1400" b="1"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6169" marR="6169" marT="6169" marB="0" anchor="ctr"/>
                </a:tc>
                <a:tc>
                  <a:txBody>
                    <a:bodyPr/>
                    <a:lstStyle/>
                    <a:p>
                      <a:pPr algn="ctr" fontAlgn="ctr"/>
                      <a:r>
                        <a:rPr lang="en-US" sz="1400" u="none" strike="noStrike">
                          <a:effectLst/>
                        </a:rPr>
                        <a:t>F</a:t>
                      </a:r>
                      <a:endParaRPr lang="en-US" sz="1400" b="1"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6169" marR="6169" marT="6169" marB="0" anchor="ctr"/>
                </a:tc>
                <a:tc>
                  <a:txBody>
                    <a:bodyPr/>
                    <a:lstStyle/>
                    <a:p>
                      <a:pPr algn="l" fontAlgn="ctr"/>
                      <a:r>
                        <a:rPr lang="ja-JP" altLang="en-US" sz="1400" u="none" strike="noStrike">
                          <a:effectLst/>
                        </a:rPr>
                        <a:t>ヨード造影剤</a:t>
                      </a:r>
                      <a:endParaRPr lang="ja-JP" altLang="en-US" sz="1400" b="1"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6169" marR="6169" marT="6169" marB="0" anchor="ctr">
                    <a:solidFill>
                      <a:schemeClr val="accent4">
                        <a:lumMod val="20000"/>
                        <a:lumOff val="80000"/>
                      </a:schemeClr>
                    </a:solidFill>
                  </a:tcPr>
                </a:tc>
                <a:tc>
                  <a:txBody>
                    <a:bodyPr/>
                    <a:lstStyle/>
                    <a:p>
                      <a:pPr algn="l" fontAlgn="ctr"/>
                      <a:r>
                        <a:rPr lang="ja-JP" altLang="en-US" sz="1400" u="none" strike="noStrike">
                          <a:effectLst/>
                        </a:rPr>
                        <a:t>なし</a:t>
                      </a:r>
                      <a:endParaRPr lang="ja-JP" altLang="en-US" sz="1400" b="1"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6169" marR="6169" marT="6169" marB="0" anchor="ctr">
                    <a:solidFill>
                      <a:schemeClr val="accent4">
                        <a:lumMod val="20000"/>
                        <a:lumOff val="80000"/>
                      </a:schemeClr>
                    </a:solidFill>
                  </a:tcPr>
                </a:tc>
                <a:tc>
                  <a:txBody>
                    <a:bodyPr/>
                    <a:lstStyle/>
                    <a:p>
                      <a:pPr algn="ctr" fontAlgn="ctr"/>
                      <a:r>
                        <a:rPr lang="en-US" altLang="ja-JP" sz="1400" u="none" strike="noStrike">
                          <a:effectLst/>
                        </a:rPr>
                        <a:t>13</a:t>
                      </a:r>
                      <a:endParaRPr lang="en-US" altLang="ja-JP" sz="1400" b="1"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6169" marR="6169" marT="6169" marB="0" anchor="ctr"/>
                </a:tc>
                <a:tc>
                  <a:txBody>
                    <a:bodyPr/>
                    <a:lstStyle/>
                    <a:p>
                      <a:pPr algn="l" fontAlgn="ctr"/>
                      <a:r>
                        <a:rPr lang="ja-JP" altLang="en-US" sz="1400" u="none" strike="noStrike">
                          <a:effectLst/>
                        </a:rPr>
                        <a:t>全身性蕁麻疹、喉の腫脹</a:t>
                      </a:r>
                      <a:endParaRPr lang="ja-JP" altLang="en-US" sz="1400" b="1"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6169" marR="6169" marT="6169" marB="0" anchor="ctr">
                    <a:solidFill>
                      <a:schemeClr val="bg1"/>
                    </a:solidFill>
                  </a:tcPr>
                </a:tc>
                <a:extLst>
                  <a:ext uri="{0D108BD9-81ED-4DB2-BD59-A6C34878D82A}">
                    <a16:rowId xmlns:a16="http://schemas.microsoft.com/office/drawing/2014/main" val="2704855880"/>
                  </a:ext>
                </a:extLst>
              </a:tr>
              <a:tr h="216246">
                <a:tc>
                  <a:txBody>
                    <a:bodyPr/>
                    <a:lstStyle/>
                    <a:p>
                      <a:pPr algn="ctr" fontAlgn="ctr"/>
                      <a:r>
                        <a:rPr lang="en-US" altLang="ja-JP" sz="1400" u="none" strike="noStrike">
                          <a:effectLst/>
                        </a:rPr>
                        <a:t>36</a:t>
                      </a:r>
                      <a:endParaRPr lang="en-US" altLang="ja-JP" sz="1400" b="1"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6169" marR="6169" marT="6169" marB="0" anchor="ctr"/>
                </a:tc>
                <a:tc>
                  <a:txBody>
                    <a:bodyPr/>
                    <a:lstStyle/>
                    <a:p>
                      <a:pPr algn="ctr" fontAlgn="ctr"/>
                      <a:r>
                        <a:rPr lang="en-US" sz="1400" u="none" strike="noStrike">
                          <a:effectLst/>
                        </a:rPr>
                        <a:t>F</a:t>
                      </a:r>
                      <a:endParaRPr lang="en-US" sz="1400" b="1"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6169" marR="6169" marT="6169" marB="0" anchor="ctr"/>
                </a:tc>
                <a:tc>
                  <a:txBody>
                    <a:bodyPr/>
                    <a:lstStyle/>
                    <a:p>
                      <a:pPr algn="l" fontAlgn="ctr"/>
                      <a:r>
                        <a:rPr lang="ja-JP" altLang="en-US" sz="1400" u="none" strike="noStrike">
                          <a:effectLst/>
                        </a:rPr>
                        <a:t>なし</a:t>
                      </a:r>
                      <a:endParaRPr lang="ja-JP" altLang="en-US" sz="1400" b="1"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6169" marR="6169" marT="6169" marB="0" anchor="ctr">
                    <a:solidFill>
                      <a:schemeClr val="accent4">
                        <a:lumMod val="20000"/>
                        <a:lumOff val="80000"/>
                      </a:schemeClr>
                    </a:solidFill>
                  </a:tcPr>
                </a:tc>
                <a:tc>
                  <a:txBody>
                    <a:bodyPr/>
                    <a:lstStyle/>
                    <a:p>
                      <a:pPr algn="l" fontAlgn="ctr"/>
                      <a:r>
                        <a:rPr lang="ja-JP" altLang="en-US" sz="1400" u="none" strike="noStrike">
                          <a:effectLst/>
                        </a:rPr>
                        <a:t>なし</a:t>
                      </a:r>
                      <a:endParaRPr lang="ja-JP" altLang="en-US" sz="1400" b="1"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6169" marR="6169" marT="6169" marB="0" anchor="ctr">
                    <a:solidFill>
                      <a:schemeClr val="accent4">
                        <a:lumMod val="20000"/>
                        <a:lumOff val="80000"/>
                      </a:schemeClr>
                    </a:solidFill>
                  </a:tcPr>
                </a:tc>
                <a:tc>
                  <a:txBody>
                    <a:bodyPr/>
                    <a:lstStyle/>
                    <a:p>
                      <a:pPr algn="ctr" fontAlgn="ctr"/>
                      <a:r>
                        <a:rPr lang="en-US" altLang="ja-JP" sz="1400" u="none" strike="noStrike">
                          <a:effectLst/>
                        </a:rPr>
                        <a:t>13</a:t>
                      </a:r>
                      <a:endParaRPr lang="en-US" altLang="ja-JP" sz="1400" b="1"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6169" marR="6169" marT="6169" marB="0" anchor="ctr"/>
                </a:tc>
                <a:tc>
                  <a:txBody>
                    <a:bodyPr/>
                    <a:lstStyle/>
                    <a:p>
                      <a:pPr algn="l" fontAlgn="ctr"/>
                      <a:r>
                        <a:rPr lang="ja-JP" altLang="en-US" sz="1400" u="none" strike="noStrike">
                          <a:effectLst/>
                        </a:rPr>
                        <a:t>全身性蕁麻疹、吐き気</a:t>
                      </a:r>
                      <a:endParaRPr lang="ja-JP" altLang="en-US" sz="1400" b="1"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6169" marR="6169" marT="6169" marB="0" anchor="ctr">
                    <a:solidFill>
                      <a:schemeClr val="bg1"/>
                    </a:solidFill>
                  </a:tcPr>
                </a:tc>
                <a:extLst>
                  <a:ext uri="{0D108BD9-81ED-4DB2-BD59-A6C34878D82A}">
                    <a16:rowId xmlns:a16="http://schemas.microsoft.com/office/drawing/2014/main" val="1371998083"/>
                  </a:ext>
                </a:extLst>
              </a:tr>
              <a:tr h="216246">
                <a:tc>
                  <a:txBody>
                    <a:bodyPr/>
                    <a:lstStyle/>
                    <a:p>
                      <a:pPr algn="ctr" fontAlgn="ctr"/>
                      <a:r>
                        <a:rPr lang="en-US" altLang="ja-JP" sz="1400" u="none" strike="noStrike">
                          <a:effectLst/>
                        </a:rPr>
                        <a:t>40</a:t>
                      </a:r>
                      <a:endParaRPr lang="en-US" altLang="ja-JP" sz="1400" b="1"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6169" marR="6169" marT="6169" marB="0" anchor="ctr"/>
                </a:tc>
                <a:tc>
                  <a:txBody>
                    <a:bodyPr/>
                    <a:lstStyle/>
                    <a:p>
                      <a:pPr algn="ctr" fontAlgn="ctr"/>
                      <a:r>
                        <a:rPr lang="en-US" sz="1400" u="none" strike="noStrike">
                          <a:effectLst/>
                        </a:rPr>
                        <a:t>F</a:t>
                      </a:r>
                      <a:endParaRPr lang="en-US" sz="1400" b="1"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6169" marR="6169" marT="6169" marB="0" anchor="ctr"/>
                </a:tc>
                <a:tc>
                  <a:txBody>
                    <a:bodyPr/>
                    <a:lstStyle/>
                    <a:p>
                      <a:pPr algn="l" fontAlgn="ctr"/>
                      <a:r>
                        <a:rPr lang="ja-JP" altLang="en-US" sz="1400" u="none" strike="noStrike">
                          <a:effectLst/>
                        </a:rPr>
                        <a:t>サルファ剤、クルミ</a:t>
                      </a:r>
                      <a:endParaRPr lang="ja-JP" altLang="en-US" sz="1400" b="1"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6169" marR="6169" marT="6169" marB="0" anchor="ctr">
                    <a:solidFill>
                      <a:schemeClr val="accent4">
                        <a:lumMod val="20000"/>
                        <a:lumOff val="80000"/>
                      </a:schemeClr>
                    </a:solidFill>
                  </a:tcPr>
                </a:tc>
                <a:tc>
                  <a:txBody>
                    <a:bodyPr/>
                    <a:lstStyle/>
                    <a:p>
                      <a:pPr algn="l" fontAlgn="ctr"/>
                      <a:r>
                        <a:rPr lang="ja-JP" altLang="en-US" sz="1400" u="none" strike="noStrike">
                          <a:effectLst/>
                        </a:rPr>
                        <a:t>クルミ</a:t>
                      </a:r>
                      <a:endParaRPr lang="ja-JP" altLang="en-US" sz="1400" b="1"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6169" marR="6169" marT="6169" marB="0" anchor="ctr">
                    <a:solidFill>
                      <a:schemeClr val="accent4">
                        <a:lumMod val="20000"/>
                        <a:lumOff val="80000"/>
                      </a:schemeClr>
                    </a:solidFill>
                  </a:tcPr>
                </a:tc>
                <a:tc>
                  <a:txBody>
                    <a:bodyPr/>
                    <a:lstStyle/>
                    <a:p>
                      <a:pPr algn="ctr" fontAlgn="ctr"/>
                      <a:r>
                        <a:rPr lang="en-US" altLang="ja-JP" sz="1400" u="none" strike="noStrike">
                          <a:effectLst/>
                        </a:rPr>
                        <a:t>14</a:t>
                      </a:r>
                      <a:endParaRPr lang="en-US" altLang="ja-JP" sz="1400" b="1"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6169" marR="6169" marT="6169" marB="0" anchor="ctr"/>
                </a:tc>
                <a:tc>
                  <a:txBody>
                    <a:bodyPr/>
                    <a:lstStyle/>
                    <a:p>
                      <a:pPr algn="l" fontAlgn="ctr"/>
                      <a:r>
                        <a:rPr lang="ja-JP" altLang="en-US" sz="1400" u="none" strike="noStrike">
                          <a:effectLst/>
                        </a:rPr>
                        <a:t>全身性蕁麻疹、吐き気</a:t>
                      </a:r>
                      <a:endParaRPr lang="ja-JP" altLang="en-US" sz="1400" b="1"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6169" marR="6169" marT="6169" marB="0" anchor="ctr">
                    <a:solidFill>
                      <a:schemeClr val="bg1"/>
                    </a:solidFill>
                  </a:tcPr>
                </a:tc>
                <a:extLst>
                  <a:ext uri="{0D108BD9-81ED-4DB2-BD59-A6C34878D82A}">
                    <a16:rowId xmlns:a16="http://schemas.microsoft.com/office/drawing/2014/main" val="3030408406"/>
                  </a:ext>
                </a:extLst>
              </a:tr>
              <a:tr h="216246">
                <a:tc>
                  <a:txBody>
                    <a:bodyPr/>
                    <a:lstStyle/>
                    <a:p>
                      <a:pPr algn="ctr" fontAlgn="ctr"/>
                      <a:r>
                        <a:rPr lang="en-US" altLang="ja-JP" sz="1400" u="none" strike="noStrike">
                          <a:effectLst/>
                        </a:rPr>
                        <a:t>33</a:t>
                      </a:r>
                      <a:endParaRPr lang="en-US" altLang="ja-JP" sz="1400" b="1"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6169" marR="6169" marT="6169" marB="0" anchor="ctr"/>
                </a:tc>
                <a:tc>
                  <a:txBody>
                    <a:bodyPr/>
                    <a:lstStyle/>
                    <a:p>
                      <a:pPr algn="ctr" fontAlgn="ctr"/>
                      <a:r>
                        <a:rPr lang="en-US" sz="1400" u="none" strike="noStrike">
                          <a:effectLst/>
                        </a:rPr>
                        <a:t>F</a:t>
                      </a:r>
                      <a:endParaRPr lang="en-US" sz="1400" b="1"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6169" marR="6169" marT="6169" marB="0" anchor="ctr"/>
                </a:tc>
                <a:tc>
                  <a:txBody>
                    <a:bodyPr/>
                    <a:lstStyle/>
                    <a:p>
                      <a:pPr algn="l" fontAlgn="ctr"/>
                      <a:r>
                        <a:rPr lang="ja-JP" altLang="en-US" sz="1400" u="none" strike="noStrike">
                          <a:effectLst/>
                        </a:rPr>
                        <a:t>ハチ刺され</a:t>
                      </a:r>
                      <a:endParaRPr lang="ja-JP" altLang="en-US" sz="1400" b="1"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6169" marR="6169" marT="6169" marB="0" anchor="ctr">
                    <a:solidFill>
                      <a:schemeClr val="accent4">
                        <a:lumMod val="20000"/>
                        <a:lumOff val="80000"/>
                      </a:schemeClr>
                    </a:solidFill>
                  </a:tcPr>
                </a:tc>
                <a:tc>
                  <a:txBody>
                    <a:bodyPr/>
                    <a:lstStyle/>
                    <a:p>
                      <a:pPr algn="l" fontAlgn="ctr"/>
                      <a:r>
                        <a:rPr lang="ja-JP" altLang="en-US" sz="1400" u="none" strike="noStrike">
                          <a:effectLst/>
                        </a:rPr>
                        <a:t>なし</a:t>
                      </a:r>
                      <a:endParaRPr lang="ja-JP" altLang="en-US" sz="1400" b="1"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6169" marR="6169" marT="6169" marB="0" anchor="ctr">
                    <a:solidFill>
                      <a:schemeClr val="accent4">
                        <a:lumMod val="20000"/>
                        <a:lumOff val="80000"/>
                      </a:schemeClr>
                    </a:solidFill>
                  </a:tcPr>
                </a:tc>
                <a:tc>
                  <a:txBody>
                    <a:bodyPr/>
                    <a:lstStyle/>
                    <a:p>
                      <a:pPr algn="ctr" fontAlgn="ctr"/>
                      <a:r>
                        <a:rPr lang="en-US" altLang="ja-JP" sz="1400" u="none" strike="noStrike">
                          <a:effectLst/>
                        </a:rPr>
                        <a:t>15</a:t>
                      </a:r>
                      <a:endParaRPr lang="en-US" altLang="ja-JP" sz="1400" b="1"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6169" marR="6169" marT="6169" marB="0" anchor="ctr"/>
                </a:tc>
                <a:tc>
                  <a:txBody>
                    <a:bodyPr/>
                    <a:lstStyle/>
                    <a:p>
                      <a:pPr algn="l" fontAlgn="ctr"/>
                      <a:r>
                        <a:rPr lang="ja-JP" altLang="en-US" sz="1400" u="none" strike="noStrike">
                          <a:effectLst/>
                        </a:rPr>
                        <a:t>びまん性紅斑性発疹、唇の腫れ</a:t>
                      </a:r>
                      <a:endParaRPr lang="ja-JP" altLang="en-US" sz="1400" b="1"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6169" marR="6169" marT="6169" marB="0" anchor="ctr">
                    <a:solidFill>
                      <a:schemeClr val="bg1"/>
                    </a:solidFill>
                  </a:tcPr>
                </a:tc>
                <a:extLst>
                  <a:ext uri="{0D108BD9-81ED-4DB2-BD59-A6C34878D82A}">
                    <a16:rowId xmlns:a16="http://schemas.microsoft.com/office/drawing/2014/main" val="3276152033"/>
                  </a:ext>
                </a:extLst>
              </a:tr>
              <a:tr h="328628">
                <a:tc>
                  <a:txBody>
                    <a:bodyPr/>
                    <a:lstStyle/>
                    <a:p>
                      <a:pPr algn="ctr" fontAlgn="ctr"/>
                      <a:r>
                        <a:rPr lang="en-US" altLang="ja-JP" sz="1400" u="none" strike="noStrike">
                          <a:effectLst/>
                        </a:rPr>
                        <a:t>41</a:t>
                      </a:r>
                      <a:endParaRPr lang="en-US" altLang="ja-JP" sz="1400" b="1"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6169" marR="6169" marT="6169" marB="0" anchor="ctr"/>
                </a:tc>
                <a:tc>
                  <a:txBody>
                    <a:bodyPr/>
                    <a:lstStyle/>
                    <a:p>
                      <a:pPr algn="ctr" fontAlgn="ctr"/>
                      <a:r>
                        <a:rPr lang="en-US" sz="1400" u="none" strike="noStrike">
                          <a:effectLst/>
                        </a:rPr>
                        <a:t>F</a:t>
                      </a:r>
                      <a:endParaRPr lang="en-US" sz="1400" b="1"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6169" marR="6169" marT="6169" marB="0" anchor="ctr"/>
                </a:tc>
                <a:tc>
                  <a:txBody>
                    <a:bodyPr/>
                    <a:lstStyle/>
                    <a:p>
                      <a:pPr algn="l" fontAlgn="ctr"/>
                      <a:r>
                        <a:rPr lang="ja-JP" altLang="en-US" sz="1400" u="none" strike="noStrike">
                          <a:effectLst/>
                        </a:rPr>
                        <a:t>プロクロルペラジン</a:t>
                      </a:r>
                      <a:endParaRPr lang="ja-JP" altLang="en-US" sz="1400" b="1"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6169" marR="6169" marT="6169" marB="0" anchor="ctr">
                    <a:solidFill>
                      <a:schemeClr val="accent4">
                        <a:lumMod val="20000"/>
                        <a:lumOff val="80000"/>
                      </a:schemeClr>
                    </a:solidFill>
                  </a:tcPr>
                </a:tc>
                <a:tc>
                  <a:txBody>
                    <a:bodyPr/>
                    <a:lstStyle/>
                    <a:p>
                      <a:pPr algn="l" fontAlgn="ctr"/>
                      <a:r>
                        <a:rPr lang="ja-JP" altLang="en-US" sz="1400" u="none" strike="noStrike">
                          <a:effectLst/>
                        </a:rPr>
                        <a:t>プロクロルペラジン</a:t>
                      </a:r>
                      <a:endParaRPr lang="ja-JP" altLang="en-US" sz="1400" b="1"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6169" marR="6169" marT="6169" marB="0" anchor="ctr">
                    <a:solidFill>
                      <a:schemeClr val="accent4">
                        <a:lumMod val="20000"/>
                        <a:lumOff val="80000"/>
                      </a:schemeClr>
                    </a:solidFill>
                  </a:tcPr>
                </a:tc>
                <a:tc>
                  <a:txBody>
                    <a:bodyPr/>
                    <a:lstStyle/>
                    <a:p>
                      <a:pPr algn="ctr" fontAlgn="ctr"/>
                      <a:r>
                        <a:rPr lang="en-US" altLang="ja-JP" sz="1400" u="none" strike="noStrike">
                          <a:effectLst/>
                        </a:rPr>
                        <a:t>15</a:t>
                      </a:r>
                      <a:endParaRPr lang="en-US" altLang="ja-JP" sz="1400" b="1"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6169" marR="6169" marT="6169" marB="0" anchor="ctr"/>
                </a:tc>
                <a:tc>
                  <a:txBody>
                    <a:bodyPr/>
                    <a:lstStyle/>
                    <a:p>
                      <a:pPr algn="l" fontAlgn="ctr"/>
                      <a:r>
                        <a:rPr lang="ja-JP" altLang="en-US" sz="1400" u="none" strike="noStrike">
                          <a:effectLst/>
                        </a:rPr>
                        <a:t>びまん性紅斑性発疹、持続性の乾いた咳</a:t>
                      </a:r>
                      <a:endParaRPr lang="ja-JP" altLang="en-US" sz="1400" b="1"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6169" marR="6169" marT="6169" marB="0" anchor="ctr">
                    <a:solidFill>
                      <a:schemeClr val="bg1"/>
                    </a:solidFill>
                  </a:tcPr>
                </a:tc>
                <a:extLst>
                  <a:ext uri="{0D108BD9-81ED-4DB2-BD59-A6C34878D82A}">
                    <a16:rowId xmlns:a16="http://schemas.microsoft.com/office/drawing/2014/main" val="3503043520"/>
                  </a:ext>
                </a:extLst>
              </a:tr>
              <a:tr h="345993">
                <a:tc>
                  <a:txBody>
                    <a:bodyPr/>
                    <a:lstStyle/>
                    <a:p>
                      <a:pPr algn="ctr" fontAlgn="ctr"/>
                      <a:r>
                        <a:rPr lang="en-US" altLang="ja-JP" sz="1400" u="none" strike="noStrike">
                          <a:effectLst/>
                        </a:rPr>
                        <a:t>57</a:t>
                      </a:r>
                      <a:endParaRPr lang="en-US" altLang="ja-JP" sz="1400" b="1"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6169" marR="6169" marT="6169" marB="0" anchor="ctr"/>
                </a:tc>
                <a:tc>
                  <a:txBody>
                    <a:bodyPr/>
                    <a:lstStyle/>
                    <a:p>
                      <a:pPr algn="ctr" fontAlgn="ctr"/>
                      <a:r>
                        <a:rPr lang="en-US" sz="1400" u="none" strike="noStrike">
                          <a:effectLst/>
                        </a:rPr>
                        <a:t>F</a:t>
                      </a:r>
                      <a:endParaRPr lang="en-US" sz="1400" b="1"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6169" marR="6169" marT="6169" marB="0" anchor="ctr"/>
                </a:tc>
                <a:tc>
                  <a:txBody>
                    <a:bodyPr/>
                    <a:lstStyle/>
                    <a:p>
                      <a:pPr algn="l" fontAlgn="ctr"/>
                      <a:r>
                        <a:rPr lang="ja-JP" altLang="en-US" sz="1400" u="none" strike="noStrike">
                          <a:effectLst/>
                        </a:rPr>
                        <a:t>ペニシリン、アジスロマイシン</a:t>
                      </a:r>
                      <a:endParaRPr lang="ja-JP" altLang="en-US" sz="1400" b="1"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6169" marR="6169" marT="6169" marB="0" anchor="ctr">
                    <a:solidFill>
                      <a:schemeClr val="accent4">
                        <a:lumMod val="20000"/>
                        <a:lumOff val="80000"/>
                      </a:schemeClr>
                    </a:solidFill>
                  </a:tcPr>
                </a:tc>
                <a:tc>
                  <a:txBody>
                    <a:bodyPr/>
                    <a:lstStyle/>
                    <a:p>
                      <a:pPr algn="l" fontAlgn="ctr"/>
                      <a:r>
                        <a:rPr lang="ja-JP" altLang="en-US" sz="1400" u="none" strike="noStrike">
                          <a:effectLst/>
                        </a:rPr>
                        <a:t>あり（特定されない）</a:t>
                      </a:r>
                      <a:endParaRPr lang="ja-JP" altLang="en-US" sz="1400" b="1"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6169" marR="6169" marT="6169" marB="0" anchor="ctr">
                    <a:solidFill>
                      <a:schemeClr val="accent4">
                        <a:lumMod val="20000"/>
                        <a:lumOff val="80000"/>
                      </a:schemeClr>
                    </a:solidFill>
                  </a:tcPr>
                </a:tc>
                <a:tc>
                  <a:txBody>
                    <a:bodyPr/>
                    <a:lstStyle/>
                    <a:p>
                      <a:pPr algn="ctr" fontAlgn="ctr"/>
                      <a:r>
                        <a:rPr lang="en-US" altLang="ja-JP" sz="1400" u="none" strike="noStrike">
                          <a:effectLst/>
                        </a:rPr>
                        <a:t>15</a:t>
                      </a:r>
                      <a:endParaRPr lang="en-US" altLang="ja-JP" sz="1400" b="1"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6169" marR="6169" marT="6169" marB="0" anchor="ctr"/>
                </a:tc>
                <a:tc>
                  <a:txBody>
                    <a:bodyPr/>
                    <a:lstStyle/>
                    <a:p>
                      <a:pPr algn="l" fontAlgn="ctr"/>
                      <a:r>
                        <a:rPr lang="ja-JP" altLang="en-US" sz="1400" u="none" strike="noStrike">
                          <a:effectLst/>
                        </a:rPr>
                        <a:t>びまん性掻痒性発疹、嗄声</a:t>
                      </a:r>
                      <a:endParaRPr lang="ja-JP" altLang="en-US" sz="1400" b="1"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6169" marR="6169" marT="6169" marB="0" anchor="ctr">
                    <a:solidFill>
                      <a:schemeClr val="bg1"/>
                    </a:solidFill>
                  </a:tcPr>
                </a:tc>
                <a:extLst>
                  <a:ext uri="{0D108BD9-81ED-4DB2-BD59-A6C34878D82A}">
                    <a16:rowId xmlns:a16="http://schemas.microsoft.com/office/drawing/2014/main" val="3274296610"/>
                  </a:ext>
                </a:extLst>
              </a:tr>
              <a:tr h="216246">
                <a:tc>
                  <a:txBody>
                    <a:bodyPr/>
                    <a:lstStyle/>
                    <a:p>
                      <a:pPr algn="ctr" fontAlgn="ctr"/>
                      <a:r>
                        <a:rPr lang="en-US" altLang="ja-JP" sz="1400" u="none" strike="noStrike">
                          <a:effectLst/>
                        </a:rPr>
                        <a:t>45</a:t>
                      </a:r>
                      <a:endParaRPr lang="en-US" altLang="ja-JP" sz="1400" b="1"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6169" marR="6169" marT="6169" marB="0" anchor="ctr"/>
                </a:tc>
                <a:tc>
                  <a:txBody>
                    <a:bodyPr/>
                    <a:lstStyle/>
                    <a:p>
                      <a:pPr algn="ctr" fontAlgn="ctr"/>
                      <a:r>
                        <a:rPr lang="en-US" sz="1400" u="none" strike="noStrike">
                          <a:effectLst/>
                        </a:rPr>
                        <a:t>M</a:t>
                      </a:r>
                      <a:endParaRPr lang="en-US" sz="1400" b="1"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6169" marR="6169" marT="6169" marB="0" anchor="ctr"/>
                </a:tc>
                <a:tc>
                  <a:txBody>
                    <a:bodyPr/>
                    <a:lstStyle/>
                    <a:p>
                      <a:pPr algn="l" fontAlgn="ctr"/>
                      <a:r>
                        <a:rPr lang="ja-JP" altLang="en-US" sz="1400" u="none" strike="noStrike">
                          <a:effectLst/>
                        </a:rPr>
                        <a:t>なし</a:t>
                      </a:r>
                      <a:endParaRPr lang="ja-JP" altLang="en-US" sz="1400" b="1"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6169" marR="6169" marT="6169" marB="0" anchor="ctr">
                    <a:solidFill>
                      <a:schemeClr val="accent4">
                        <a:lumMod val="20000"/>
                        <a:lumOff val="80000"/>
                      </a:schemeClr>
                    </a:solidFill>
                  </a:tcPr>
                </a:tc>
                <a:tc>
                  <a:txBody>
                    <a:bodyPr/>
                    <a:lstStyle/>
                    <a:p>
                      <a:pPr algn="l" fontAlgn="ctr"/>
                      <a:r>
                        <a:rPr lang="ja-JP" altLang="en-US" sz="1400" u="none" strike="noStrike">
                          <a:effectLst/>
                        </a:rPr>
                        <a:t>なし</a:t>
                      </a:r>
                      <a:endParaRPr lang="ja-JP" altLang="en-US" sz="1400" b="1"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6169" marR="6169" marT="6169" marB="0" anchor="ctr">
                    <a:solidFill>
                      <a:schemeClr val="accent4">
                        <a:lumMod val="20000"/>
                        <a:lumOff val="80000"/>
                      </a:schemeClr>
                    </a:solidFill>
                  </a:tcPr>
                </a:tc>
                <a:tc>
                  <a:txBody>
                    <a:bodyPr/>
                    <a:lstStyle/>
                    <a:p>
                      <a:pPr algn="ctr" fontAlgn="ctr"/>
                      <a:r>
                        <a:rPr lang="en-US" altLang="ja-JP" sz="1400" u="none" strike="noStrike">
                          <a:effectLst/>
                        </a:rPr>
                        <a:t>23</a:t>
                      </a:r>
                      <a:endParaRPr lang="en-US" altLang="ja-JP" sz="1400" b="1"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6169" marR="6169" marT="6169" marB="0" anchor="ctr"/>
                </a:tc>
                <a:tc>
                  <a:txBody>
                    <a:bodyPr/>
                    <a:lstStyle/>
                    <a:p>
                      <a:pPr algn="l" fontAlgn="ctr"/>
                      <a:r>
                        <a:rPr lang="ja-JP" altLang="en-US" sz="1400" u="none" strike="noStrike">
                          <a:effectLst/>
                        </a:rPr>
                        <a:t>全身性蕁麻疹、気道の腫れ</a:t>
                      </a:r>
                      <a:endParaRPr lang="ja-JP" altLang="en-US" sz="1400" b="1"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6169" marR="6169" marT="6169" marB="0" anchor="ctr">
                    <a:solidFill>
                      <a:schemeClr val="bg1"/>
                    </a:solidFill>
                  </a:tcPr>
                </a:tc>
                <a:extLst>
                  <a:ext uri="{0D108BD9-81ED-4DB2-BD59-A6C34878D82A}">
                    <a16:rowId xmlns:a16="http://schemas.microsoft.com/office/drawing/2014/main" val="285448035"/>
                  </a:ext>
                </a:extLst>
              </a:tr>
              <a:tr h="216246">
                <a:tc>
                  <a:txBody>
                    <a:bodyPr/>
                    <a:lstStyle/>
                    <a:p>
                      <a:pPr algn="ctr" fontAlgn="ctr"/>
                      <a:r>
                        <a:rPr lang="en-US" altLang="ja-JP" sz="1400" u="none" strike="noStrike">
                          <a:effectLst/>
                        </a:rPr>
                        <a:t>46</a:t>
                      </a:r>
                      <a:endParaRPr lang="en-US" altLang="ja-JP" sz="1400" b="1"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6169" marR="6169" marT="6169" marB="0" anchor="ctr"/>
                </a:tc>
                <a:tc>
                  <a:txBody>
                    <a:bodyPr/>
                    <a:lstStyle/>
                    <a:p>
                      <a:pPr algn="ctr" fontAlgn="ctr"/>
                      <a:r>
                        <a:rPr lang="en-US" sz="1400" u="none" strike="noStrike">
                          <a:effectLst/>
                        </a:rPr>
                        <a:t>F</a:t>
                      </a:r>
                      <a:endParaRPr lang="en-US" sz="1400" b="1"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6169" marR="6169" marT="6169" marB="0" anchor="ctr"/>
                </a:tc>
                <a:tc>
                  <a:txBody>
                    <a:bodyPr/>
                    <a:lstStyle/>
                    <a:p>
                      <a:pPr algn="l" fontAlgn="ctr"/>
                      <a:r>
                        <a:rPr lang="ja-JP" altLang="en-US" sz="1400" u="none" strike="noStrike">
                          <a:effectLst/>
                        </a:rPr>
                        <a:t>ヒドロコドン、ナッツ</a:t>
                      </a:r>
                      <a:endParaRPr lang="ja-JP" altLang="en-US" sz="1400" b="1"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6169" marR="6169" marT="6169" marB="0" anchor="ctr">
                    <a:solidFill>
                      <a:schemeClr val="accent4">
                        <a:lumMod val="20000"/>
                        <a:lumOff val="80000"/>
                      </a:schemeClr>
                    </a:solidFill>
                  </a:tcPr>
                </a:tc>
                <a:tc>
                  <a:txBody>
                    <a:bodyPr/>
                    <a:lstStyle/>
                    <a:p>
                      <a:pPr algn="l" fontAlgn="ctr"/>
                      <a:r>
                        <a:rPr lang="ja-JP" altLang="en-US" sz="1400" u="none" strike="noStrike">
                          <a:effectLst/>
                        </a:rPr>
                        <a:t>なし</a:t>
                      </a:r>
                      <a:endParaRPr lang="ja-JP" altLang="en-US" sz="1400" b="1"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6169" marR="6169" marT="6169" marB="0" anchor="ctr">
                    <a:solidFill>
                      <a:schemeClr val="accent4">
                        <a:lumMod val="20000"/>
                        <a:lumOff val="80000"/>
                      </a:schemeClr>
                    </a:solidFill>
                  </a:tcPr>
                </a:tc>
                <a:tc>
                  <a:txBody>
                    <a:bodyPr/>
                    <a:lstStyle/>
                    <a:p>
                      <a:pPr algn="ctr" fontAlgn="ctr"/>
                      <a:r>
                        <a:rPr lang="en-US" altLang="ja-JP" sz="1400" u="none" strike="noStrike">
                          <a:effectLst/>
                        </a:rPr>
                        <a:t>25</a:t>
                      </a:r>
                      <a:endParaRPr lang="en-US" altLang="ja-JP" sz="1400" b="1"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6169" marR="6169" marT="6169" marB="0" anchor="ctr"/>
                </a:tc>
                <a:tc>
                  <a:txBody>
                    <a:bodyPr/>
                    <a:lstStyle/>
                    <a:p>
                      <a:pPr algn="l" fontAlgn="ctr"/>
                      <a:r>
                        <a:rPr lang="ja-JP" altLang="en-US" sz="1400" u="none" strike="noStrike">
                          <a:effectLst/>
                        </a:rPr>
                        <a:t>びまん性紅斑性発疹、嚥下困難</a:t>
                      </a:r>
                      <a:endParaRPr lang="ja-JP" altLang="en-US" sz="1400" b="1"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6169" marR="6169" marT="6169" marB="0" anchor="ctr">
                    <a:solidFill>
                      <a:schemeClr val="bg1"/>
                    </a:solidFill>
                  </a:tcPr>
                </a:tc>
                <a:extLst>
                  <a:ext uri="{0D108BD9-81ED-4DB2-BD59-A6C34878D82A}">
                    <a16:rowId xmlns:a16="http://schemas.microsoft.com/office/drawing/2014/main" val="1278054397"/>
                  </a:ext>
                </a:extLst>
              </a:tr>
              <a:tr h="216246">
                <a:tc>
                  <a:txBody>
                    <a:bodyPr/>
                    <a:lstStyle/>
                    <a:p>
                      <a:pPr algn="ctr" fontAlgn="ctr"/>
                      <a:r>
                        <a:rPr lang="en-US" altLang="ja-JP" sz="1400" u="none" strike="noStrike">
                          <a:effectLst/>
                        </a:rPr>
                        <a:t>30</a:t>
                      </a:r>
                      <a:endParaRPr lang="en-US" altLang="ja-JP" sz="1400" b="1"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6169" marR="6169" marT="6169" marB="0" anchor="ctr"/>
                </a:tc>
                <a:tc>
                  <a:txBody>
                    <a:bodyPr/>
                    <a:lstStyle/>
                    <a:p>
                      <a:pPr algn="ctr" fontAlgn="ctr"/>
                      <a:r>
                        <a:rPr lang="en-US" sz="1400" u="none" strike="noStrike">
                          <a:effectLst/>
                        </a:rPr>
                        <a:t>F</a:t>
                      </a:r>
                      <a:endParaRPr lang="en-US" sz="1400" b="1"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6169" marR="6169" marT="6169" marB="0" anchor="ctr"/>
                </a:tc>
                <a:tc>
                  <a:txBody>
                    <a:bodyPr/>
                    <a:lstStyle/>
                    <a:p>
                      <a:pPr algn="l" fontAlgn="ctr"/>
                      <a:r>
                        <a:rPr lang="ja-JP" altLang="en-US" sz="1400" u="none" strike="noStrike">
                          <a:effectLst/>
                        </a:rPr>
                        <a:t>ネコ、イヌ</a:t>
                      </a:r>
                      <a:endParaRPr lang="ja-JP" altLang="en-US" sz="1400" b="1"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6169" marR="6169" marT="6169" marB="0" anchor="ctr">
                    <a:solidFill>
                      <a:schemeClr val="accent4">
                        <a:lumMod val="20000"/>
                        <a:lumOff val="80000"/>
                      </a:schemeClr>
                    </a:solidFill>
                  </a:tcPr>
                </a:tc>
                <a:tc>
                  <a:txBody>
                    <a:bodyPr/>
                    <a:lstStyle/>
                    <a:p>
                      <a:pPr algn="l" fontAlgn="ctr"/>
                      <a:r>
                        <a:rPr lang="ja-JP" altLang="en-US" sz="1400" u="none" strike="noStrike">
                          <a:effectLst/>
                        </a:rPr>
                        <a:t>なし</a:t>
                      </a:r>
                      <a:endParaRPr lang="ja-JP" altLang="en-US" sz="1400" b="1"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6169" marR="6169" marT="6169" marB="0" anchor="ctr">
                    <a:solidFill>
                      <a:schemeClr val="accent4">
                        <a:lumMod val="20000"/>
                        <a:lumOff val="80000"/>
                      </a:schemeClr>
                    </a:solidFill>
                  </a:tcPr>
                </a:tc>
                <a:tc>
                  <a:txBody>
                    <a:bodyPr/>
                    <a:lstStyle/>
                    <a:p>
                      <a:pPr algn="ctr" fontAlgn="ctr"/>
                      <a:r>
                        <a:rPr lang="en-US" altLang="ja-JP" sz="1400" u="none" strike="noStrike">
                          <a:effectLst/>
                        </a:rPr>
                        <a:t>30</a:t>
                      </a:r>
                      <a:endParaRPr lang="en-US" altLang="ja-JP" sz="1400" b="1"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6169" marR="6169" marT="6169" marB="0" anchor="ctr"/>
                </a:tc>
                <a:tc>
                  <a:txBody>
                    <a:bodyPr/>
                    <a:lstStyle/>
                    <a:p>
                      <a:pPr algn="l" fontAlgn="ctr"/>
                      <a:r>
                        <a:rPr lang="ja-JP" altLang="en-US" sz="1400" u="none" strike="noStrike">
                          <a:effectLst/>
                        </a:rPr>
                        <a:t>全身性掻痒、喘鳴</a:t>
                      </a:r>
                      <a:endParaRPr lang="ja-JP" altLang="en-US" sz="1400" b="1"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6169" marR="6169" marT="6169" marB="0" anchor="ctr">
                    <a:solidFill>
                      <a:schemeClr val="bg1"/>
                    </a:solidFill>
                  </a:tcPr>
                </a:tc>
                <a:extLst>
                  <a:ext uri="{0D108BD9-81ED-4DB2-BD59-A6C34878D82A}">
                    <a16:rowId xmlns:a16="http://schemas.microsoft.com/office/drawing/2014/main" val="2947778933"/>
                  </a:ext>
                </a:extLst>
              </a:tr>
              <a:tr h="345993">
                <a:tc>
                  <a:txBody>
                    <a:bodyPr/>
                    <a:lstStyle/>
                    <a:p>
                      <a:pPr algn="ctr" fontAlgn="ctr"/>
                      <a:r>
                        <a:rPr lang="en-US" altLang="ja-JP" sz="1400" u="none" strike="noStrike">
                          <a:effectLst/>
                        </a:rPr>
                        <a:t>44</a:t>
                      </a:r>
                      <a:endParaRPr lang="en-US" altLang="ja-JP" sz="1400" b="1"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6169" marR="6169" marT="6169" marB="0" anchor="ctr"/>
                </a:tc>
                <a:tc>
                  <a:txBody>
                    <a:bodyPr/>
                    <a:lstStyle/>
                    <a:p>
                      <a:pPr algn="ctr" fontAlgn="ctr"/>
                      <a:r>
                        <a:rPr lang="en-US" sz="1400" u="none" strike="noStrike">
                          <a:effectLst/>
                        </a:rPr>
                        <a:t>F</a:t>
                      </a:r>
                      <a:endParaRPr lang="en-US" sz="1400" b="1"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6169" marR="6169" marT="6169" marB="0" anchor="ctr"/>
                </a:tc>
                <a:tc>
                  <a:txBody>
                    <a:bodyPr/>
                    <a:lstStyle/>
                    <a:p>
                      <a:pPr algn="l" fontAlgn="ctr"/>
                      <a:r>
                        <a:rPr lang="ja-JP" altLang="en-US" sz="1400" u="none" strike="noStrike">
                          <a:effectLst/>
                        </a:rPr>
                        <a:t>インフルエンザ</a:t>
                      </a:r>
                      <a:r>
                        <a:rPr lang="en-US" sz="1400" u="none" strike="noStrike">
                          <a:effectLst/>
                        </a:rPr>
                        <a:t>A（H1N1)</a:t>
                      </a:r>
                      <a:r>
                        <a:rPr lang="ja-JP" altLang="en-US" sz="1400" u="none" strike="noStrike">
                          <a:effectLst/>
                        </a:rPr>
                        <a:t>ワクチン</a:t>
                      </a:r>
                      <a:endParaRPr lang="ja-JP" altLang="en-US" sz="1400" b="1"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6169" marR="6169" marT="6169" marB="0" anchor="ctr">
                    <a:solidFill>
                      <a:schemeClr val="accent4">
                        <a:lumMod val="20000"/>
                        <a:lumOff val="80000"/>
                      </a:schemeClr>
                    </a:solidFill>
                  </a:tcPr>
                </a:tc>
                <a:tc>
                  <a:txBody>
                    <a:bodyPr/>
                    <a:lstStyle/>
                    <a:p>
                      <a:pPr algn="l" fontAlgn="ctr"/>
                      <a:r>
                        <a:rPr lang="ja-JP" altLang="en-US" sz="1400" u="none" strike="noStrike">
                          <a:effectLst/>
                        </a:rPr>
                        <a:t>インフルエンザ</a:t>
                      </a:r>
                      <a:r>
                        <a:rPr lang="en-US" sz="1400" u="none" strike="noStrike" dirty="0">
                          <a:effectLst/>
                        </a:rPr>
                        <a:t>A（H1N1)</a:t>
                      </a:r>
                      <a:r>
                        <a:rPr lang="ja-JP" altLang="en-US" sz="1400" u="none" strike="noStrike">
                          <a:effectLst/>
                        </a:rPr>
                        <a:t>ワクチン</a:t>
                      </a:r>
                      <a:endParaRPr lang="ja-JP" altLang="en-US" sz="1400" b="1"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6169" marR="6169" marT="6169" marB="0" anchor="ctr">
                    <a:solidFill>
                      <a:schemeClr val="accent4">
                        <a:lumMod val="20000"/>
                        <a:lumOff val="80000"/>
                      </a:schemeClr>
                    </a:solidFill>
                  </a:tcPr>
                </a:tc>
                <a:tc>
                  <a:txBody>
                    <a:bodyPr/>
                    <a:lstStyle/>
                    <a:p>
                      <a:pPr algn="ctr" fontAlgn="ctr"/>
                      <a:r>
                        <a:rPr lang="en-US" altLang="ja-JP" sz="1400" u="none" strike="noStrike">
                          <a:effectLst/>
                        </a:rPr>
                        <a:t>34</a:t>
                      </a:r>
                      <a:endParaRPr lang="en-US" altLang="ja-JP" sz="1400" b="1"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6169" marR="6169" marT="6169" marB="0" anchor="ctr"/>
                </a:tc>
                <a:tc>
                  <a:txBody>
                    <a:bodyPr/>
                    <a:lstStyle/>
                    <a:p>
                      <a:pPr algn="l" fontAlgn="ctr"/>
                      <a:r>
                        <a:rPr lang="ja-JP" altLang="en-US" sz="1400" u="none" strike="noStrike">
                          <a:effectLst/>
                        </a:rPr>
                        <a:t>全身性蕁麻疹、唇の腫れ</a:t>
                      </a:r>
                      <a:endParaRPr lang="ja-JP" altLang="en-US" sz="1400" b="1"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6169" marR="6169" marT="6169" marB="0" anchor="ctr">
                    <a:solidFill>
                      <a:schemeClr val="bg1"/>
                    </a:solidFill>
                  </a:tcPr>
                </a:tc>
                <a:extLst>
                  <a:ext uri="{0D108BD9-81ED-4DB2-BD59-A6C34878D82A}">
                    <a16:rowId xmlns:a16="http://schemas.microsoft.com/office/drawing/2014/main" val="2771910283"/>
                  </a:ext>
                </a:extLst>
              </a:tr>
              <a:tr h="216246">
                <a:tc>
                  <a:txBody>
                    <a:bodyPr/>
                    <a:lstStyle/>
                    <a:p>
                      <a:pPr algn="ctr" fontAlgn="ctr"/>
                      <a:r>
                        <a:rPr lang="en-US" altLang="ja-JP" sz="1400" u="none" strike="noStrike">
                          <a:effectLst/>
                        </a:rPr>
                        <a:t>29</a:t>
                      </a:r>
                      <a:endParaRPr lang="en-US" altLang="ja-JP" sz="1400" b="1"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6169" marR="6169" marT="6169" marB="0" anchor="ctr"/>
                </a:tc>
                <a:tc>
                  <a:txBody>
                    <a:bodyPr/>
                    <a:lstStyle/>
                    <a:p>
                      <a:pPr algn="ctr" fontAlgn="ctr"/>
                      <a:r>
                        <a:rPr lang="en-US" sz="1400" u="none" strike="noStrike">
                          <a:effectLst/>
                        </a:rPr>
                        <a:t>F</a:t>
                      </a:r>
                      <a:endParaRPr lang="en-US" sz="1400" b="1"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6169" marR="6169" marT="6169" marB="0" anchor="ctr"/>
                </a:tc>
                <a:tc>
                  <a:txBody>
                    <a:bodyPr/>
                    <a:lstStyle/>
                    <a:p>
                      <a:pPr algn="l" fontAlgn="ctr"/>
                      <a:r>
                        <a:rPr lang="ja-JP" altLang="en-US" sz="1400" u="none" strike="noStrike">
                          <a:effectLst/>
                        </a:rPr>
                        <a:t>サルファ剤</a:t>
                      </a:r>
                      <a:endParaRPr lang="ja-JP" altLang="en-US" sz="1400" b="1"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6169" marR="6169" marT="6169" marB="0" anchor="ctr">
                    <a:solidFill>
                      <a:schemeClr val="accent4">
                        <a:lumMod val="20000"/>
                        <a:lumOff val="80000"/>
                      </a:schemeClr>
                    </a:solidFill>
                  </a:tcPr>
                </a:tc>
                <a:tc>
                  <a:txBody>
                    <a:bodyPr/>
                    <a:lstStyle/>
                    <a:p>
                      <a:pPr algn="l" fontAlgn="ctr"/>
                      <a:r>
                        <a:rPr lang="ja-JP" altLang="en-US" sz="1400" u="none" strike="noStrike">
                          <a:effectLst/>
                        </a:rPr>
                        <a:t>なし</a:t>
                      </a:r>
                      <a:endParaRPr lang="ja-JP" altLang="en-US" sz="1400" b="1"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6169" marR="6169" marT="6169" marB="0" anchor="ctr">
                    <a:solidFill>
                      <a:schemeClr val="accent4">
                        <a:lumMod val="20000"/>
                        <a:lumOff val="80000"/>
                      </a:schemeClr>
                    </a:solidFill>
                  </a:tcPr>
                </a:tc>
                <a:tc>
                  <a:txBody>
                    <a:bodyPr/>
                    <a:lstStyle/>
                    <a:p>
                      <a:pPr algn="ctr" fontAlgn="ctr"/>
                      <a:r>
                        <a:rPr lang="en-US" altLang="ja-JP" sz="1400" u="none" strike="noStrike">
                          <a:effectLst/>
                        </a:rPr>
                        <a:t>54</a:t>
                      </a:r>
                      <a:endParaRPr lang="en-US" altLang="ja-JP" sz="1400" b="1"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6169" marR="6169" marT="6169" marB="0" anchor="ctr"/>
                </a:tc>
                <a:tc>
                  <a:txBody>
                    <a:bodyPr/>
                    <a:lstStyle/>
                    <a:p>
                      <a:pPr algn="l" fontAlgn="ctr"/>
                      <a:r>
                        <a:rPr lang="ja-JP" altLang="en-US" sz="1400" u="none" strike="noStrike">
                          <a:effectLst/>
                        </a:rPr>
                        <a:t>全身性蕁麻疹、持続性の咳</a:t>
                      </a:r>
                      <a:endParaRPr lang="ja-JP" altLang="en-US" sz="1400" b="1"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6169" marR="6169" marT="6169" marB="0" anchor="ctr">
                    <a:solidFill>
                      <a:schemeClr val="bg1"/>
                    </a:solidFill>
                  </a:tcPr>
                </a:tc>
                <a:extLst>
                  <a:ext uri="{0D108BD9-81ED-4DB2-BD59-A6C34878D82A}">
                    <a16:rowId xmlns:a16="http://schemas.microsoft.com/office/drawing/2014/main" val="2740791201"/>
                  </a:ext>
                </a:extLst>
              </a:tr>
              <a:tr h="216246">
                <a:tc>
                  <a:txBody>
                    <a:bodyPr/>
                    <a:lstStyle/>
                    <a:p>
                      <a:pPr algn="ctr" fontAlgn="ctr"/>
                      <a:r>
                        <a:rPr lang="en-US" altLang="ja-JP" sz="1400" u="none" strike="noStrike">
                          <a:effectLst/>
                        </a:rPr>
                        <a:t>29</a:t>
                      </a:r>
                      <a:endParaRPr lang="en-US" altLang="ja-JP" sz="1400" b="1"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6169" marR="6169" marT="6169" marB="0" anchor="ctr"/>
                </a:tc>
                <a:tc>
                  <a:txBody>
                    <a:bodyPr/>
                    <a:lstStyle/>
                    <a:p>
                      <a:pPr algn="ctr" fontAlgn="ctr"/>
                      <a:r>
                        <a:rPr lang="en-US" sz="1400" u="none" strike="noStrike" dirty="0">
                          <a:effectLst/>
                        </a:rPr>
                        <a:t>F</a:t>
                      </a:r>
                      <a:endParaRPr lang="en-US" sz="1400" b="1" i="0" u="none" strike="noStrike" dirty="0">
                        <a:solidFill>
                          <a:srgbClr val="000000"/>
                        </a:solidFill>
                        <a:effectLst/>
                        <a:latin typeface="ＭＳ Ｐゴシック" panose="020B0600070205080204" pitchFamily="34" charset="-128"/>
                        <a:ea typeface="ＭＳ Ｐゴシック" panose="020B0600070205080204" pitchFamily="34" charset="-128"/>
                      </a:endParaRPr>
                    </a:p>
                  </a:txBody>
                  <a:tcPr marL="6169" marR="6169" marT="6169" marB="0" anchor="ctr"/>
                </a:tc>
                <a:tc>
                  <a:txBody>
                    <a:bodyPr/>
                    <a:lstStyle/>
                    <a:p>
                      <a:pPr algn="l" fontAlgn="ctr"/>
                      <a:r>
                        <a:rPr lang="ja-JP" altLang="en-US" sz="1400" u="none" strike="noStrike">
                          <a:effectLst/>
                        </a:rPr>
                        <a:t>ステロイド</a:t>
                      </a:r>
                      <a:endParaRPr lang="ja-JP" altLang="en-US" sz="1400" b="1"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6169" marR="6169" marT="6169" marB="0" anchor="ctr">
                    <a:solidFill>
                      <a:schemeClr val="accent4">
                        <a:lumMod val="20000"/>
                        <a:lumOff val="80000"/>
                      </a:schemeClr>
                    </a:solidFill>
                  </a:tcPr>
                </a:tc>
                <a:tc>
                  <a:txBody>
                    <a:bodyPr/>
                    <a:lstStyle/>
                    <a:p>
                      <a:pPr algn="l" fontAlgn="ctr"/>
                      <a:r>
                        <a:rPr lang="ja-JP" altLang="en-US" sz="1400" u="none" strike="noStrike">
                          <a:effectLst/>
                        </a:rPr>
                        <a:t>なし</a:t>
                      </a:r>
                      <a:endParaRPr lang="ja-JP" altLang="en-US" sz="1400" b="1"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6169" marR="6169" marT="6169" marB="0" anchor="ctr">
                    <a:solidFill>
                      <a:schemeClr val="accent4">
                        <a:lumMod val="20000"/>
                        <a:lumOff val="80000"/>
                      </a:schemeClr>
                    </a:solidFill>
                  </a:tcPr>
                </a:tc>
                <a:tc>
                  <a:txBody>
                    <a:bodyPr/>
                    <a:lstStyle/>
                    <a:p>
                      <a:pPr algn="ctr" fontAlgn="ctr"/>
                      <a:r>
                        <a:rPr lang="en-US" altLang="ja-JP" sz="1400" u="none" strike="noStrike">
                          <a:effectLst/>
                        </a:rPr>
                        <a:t>150</a:t>
                      </a:r>
                      <a:endParaRPr lang="en-US" altLang="ja-JP" sz="1400" b="1"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6169" marR="6169" marT="6169" marB="0" anchor="ctr"/>
                </a:tc>
                <a:tc>
                  <a:txBody>
                    <a:bodyPr/>
                    <a:lstStyle/>
                    <a:p>
                      <a:pPr algn="l" fontAlgn="ctr"/>
                      <a:r>
                        <a:rPr lang="ja-JP" altLang="en-US" sz="1400" u="none" strike="noStrike">
                          <a:effectLst/>
                        </a:rPr>
                        <a:t>びまん性掻痒性発疹、唇の腫れ</a:t>
                      </a:r>
                      <a:endParaRPr lang="ja-JP" altLang="en-US" sz="1400" b="1"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6169" marR="6169" marT="6169" marB="0" anchor="ctr">
                    <a:solidFill>
                      <a:schemeClr val="bg1"/>
                    </a:solidFill>
                  </a:tcPr>
                </a:tc>
                <a:extLst>
                  <a:ext uri="{0D108BD9-81ED-4DB2-BD59-A6C34878D82A}">
                    <a16:rowId xmlns:a16="http://schemas.microsoft.com/office/drawing/2014/main" val="1665878793"/>
                  </a:ext>
                </a:extLst>
              </a:tr>
            </a:tbl>
          </a:graphicData>
        </a:graphic>
      </p:graphicFrame>
      <p:sp>
        <p:nvSpPr>
          <p:cNvPr id="14" name="テキスト ボックス 13">
            <a:extLst>
              <a:ext uri="{FF2B5EF4-FFF2-40B4-BE49-F238E27FC236}">
                <a16:creationId xmlns:a16="http://schemas.microsoft.com/office/drawing/2014/main" id="{1DC0CC46-171E-3F4A-83B0-BDF89F878878}"/>
              </a:ext>
            </a:extLst>
          </p:cNvPr>
          <p:cNvSpPr txBox="1"/>
          <p:nvPr/>
        </p:nvSpPr>
        <p:spPr>
          <a:xfrm>
            <a:off x="4814788" y="59655"/>
            <a:ext cx="4228850" cy="300082"/>
          </a:xfrm>
          <a:prstGeom prst="rect">
            <a:avLst/>
          </a:prstGeom>
          <a:noFill/>
        </p:spPr>
        <p:txBody>
          <a:bodyPr wrap="none" rtlCol="0">
            <a:spAutoFit/>
          </a:bodyPr>
          <a:lstStyle/>
          <a:p>
            <a:r>
              <a:rPr lang="en-US" altLang="ja-JP" dirty="0"/>
              <a:t>jama_shimabukuro_2021_it_210004_1611174297.76868</a:t>
            </a:r>
            <a:endParaRPr kumimoji="1" lang="ja-JP" altLang="en-US"/>
          </a:p>
        </p:txBody>
      </p:sp>
    </p:spTree>
    <p:extLst>
      <p:ext uri="{BB962C8B-B14F-4D97-AF65-F5344CB8AC3E}">
        <p14:creationId xmlns:p14="http://schemas.microsoft.com/office/powerpoint/2010/main" val="2476469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1DEEA00-751F-1448-B740-DAA1281BF659}"/>
              </a:ext>
            </a:extLst>
          </p:cNvPr>
          <p:cNvSpPr>
            <a:spLocks noGrp="1"/>
          </p:cNvSpPr>
          <p:nvPr>
            <p:ph type="title"/>
          </p:nvPr>
        </p:nvSpPr>
        <p:spPr>
          <a:xfrm>
            <a:off x="628650" y="365126"/>
            <a:ext cx="7886700" cy="829493"/>
          </a:xfrm>
        </p:spPr>
        <p:txBody>
          <a:bodyPr>
            <a:normAutofit/>
          </a:bodyPr>
          <a:lstStyle/>
          <a:p>
            <a:r>
              <a:rPr lang="en-US" altLang="ja-JP" sz="3200" b="1" dirty="0">
                <a:latin typeface="+mn-ea"/>
                <a:ea typeface="+mn-ea"/>
              </a:rPr>
              <a:t>Pfizer</a:t>
            </a:r>
            <a:r>
              <a:rPr lang="ja-JP" altLang="en-US" sz="3200" b="1">
                <a:latin typeface="+mn-ea"/>
                <a:ea typeface="+mn-ea"/>
              </a:rPr>
              <a:t>ワクチン接種後のアナフィラキシー</a:t>
            </a:r>
            <a:endParaRPr kumimoji="1" lang="ja-JP" altLang="en-US" sz="3200" b="1">
              <a:latin typeface="+mn-ea"/>
              <a:ea typeface="+mn-ea"/>
            </a:endParaRPr>
          </a:p>
        </p:txBody>
      </p:sp>
      <p:sp>
        <p:nvSpPr>
          <p:cNvPr id="3" name="コンテンツ プレースホルダー 2">
            <a:extLst>
              <a:ext uri="{FF2B5EF4-FFF2-40B4-BE49-F238E27FC236}">
                <a16:creationId xmlns:a16="http://schemas.microsoft.com/office/drawing/2014/main" id="{06B2177B-E544-C846-80EF-76D1F61BCCD3}"/>
              </a:ext>
            </a:extLst>
          </p:cNvPr>
          <p:cNvSpPr>
            <a:spLocks noGrp="1"/>
          </p:cNvSpPr>
          <p:nvPr>
            <p:ph idx="1"/>
          </p:nvPr>
        </p:nvSpPr>
        <p:spPr>
          <a:xfrm>
            <a:off x="628650" y="1327355"/>
            <a:ext cx="8131892" cy="5279922"/>
          </a:xfrm>
        </p:spPr>
        <p:txBody>
          <a:bodyPr>
            <a:normAutofit lnSpcReduction="10000"/>
          </a:bodyPr>
          <a:lstStyle/>
          <a:p>
            <a:r>
              <a:rPr lang="en-US" altLang="ja-JP" sz="2400" b="1" dirty="0"/>
              <a:t>21</a:t>
            </a:r>
            <a:r>
              <a:rPr lang="ja-JP" altLang="en-US" sz="2400" b="1"/>
              <a:t>例／</a:t>
            </a:r>
            <a:r>
              <a:rPr lang="en-US" altLang="ja-JP" sz="2400" b="1" dirty="0"/>
              <a:t>1,893,360 </a:t>
            </a:r>
            <a:r>
              <a:rPr lang="ja-JP" altLang="en-US" sz="2400" b="1"/>
              <a:t>接種（全員が</a:t>
            </a:r>
            <a:r>
              <a:rPr lang="en-US" altLang="ja-JP" sz="2400" b="1" dirty="0"/>
              <a:t>1</a:t>
            </a:r>
            <a:r>
              <a:rPr lang="ja-JP" altLang="en-US" sz="2400" b="1"/>
              <a:t>回目接種）</a:t>
            </a:r>
          </a:p>
          <a:p>
            <a:pPr marL="0" indent="0">
              <a:buNone/>
            </a:pPr>
            <a:r>
              <a:rPr lang="en-US" altLang="ja-JP" sz="2400" b="1" dirty="0"/>
              <a:t>  </a:t>
            </a:r>
            <a:r>
              <a:rPr lang="ja-JP" altLang="en-US" sz="2400" b="1"/>
              <a:t>　　（</a:t>
            </a:r>
            <a:r>
              <a:rPr lang="en-US" altLang="ja-JP" sz="2400" b="1" dirty="0"/>
              <a:t>11.1</a:t>
            </a:r>
            <a:r>
              <a:rPr lang="ja-JP" altLang="en-US" sz="2400" b="1"/>
              <a:t>件</a:t>
            </a:r>
            <a:r>
              <a:rPr lang="en-US" altLang="ja-JP" sz="2400" b="1" dirty="0"/>
              <a:t>/ 100</a:t>
            </a:r>
            <a:r>
              <a:rPr lang="ja-JP" altLang="en-US" sz="2400" b="1"/>
              <a:t>万接種当たり）</a:t>
            </a:r>
          </a:p>
          <a:p>
            <a:r>
              <a:rPr lang="ja-JP" altLang="en-US" sz="2400" b="1"/>
              <a:t>年齢の中央値は</a:t>
            </a:r>
            <a:r>
              <a:rPr lang="en-US" altLang="ja-JP" sz="2400" b="1" dirty="0"/>
              <a:t>40</a:t>
            </a:r>
            <a:r>
              <a:rPr lang="ja-JP" altLang="en-US" sz="2400" b="1"/>
              <a:t>歳，範囲は</a:t>
            </a:r>
            <a:r>
              <a:rPr lang="en-US" altLang="ja-JP" sz="2400" b="1" dirty="0"/>
              <a:t>27-60</a:t>
            </a:r>
            <a:r>
              <a:rPr lang="ja-JP" altLang="en-US" sz="2400" b="1"/>
              <a:t>歳</a:t>
            </a:r>
          </a:p>
          <a:p>
            <a:r>
              <a:rPr lang="en-US" altLang="ja-JP" sz="2400" b="1" dirty="0"/>
              <a:t>19</a:t>
            </a:r>
            <a:r>
              <a:rPr lang="ja-JP" altLang="en-US" sz="2400" b="1"/>
              <a:t>例（</a:t>
            </a:r>
            <a:r>
              <a:rPr lang="en-US" altLang="ja-JP" sz="2400" b="1" dirty="0"/>
              <a:t>90%</a:t>
            </a:r>
            <a:r>
              <a:rPr lang="ja-JP" altLang="en-US" sz="2400" b="1"/>
              <a:t>）が女性</a:t>
            </a:r>
          </a:p>
          <a:p>
            <a:r>
              <a:rPr lang="en-US" altLang="ja-JP" sz="2400" b="1" dirty="0"/>
              <a:t>15</a:t>
            </a:r>
            <a:r>
              <a:rPr lang="ja-JP" altLang="en-US" sz="2400" b="1"/>
              <a:t>例は接種後</a:t>
            </a:r>
            <a:r>
              <a:rPr lang="en-US" altLang="ja-JP" sz="2400" b="1" dirty="0"/>
              <a:t>15</a:t>
            </a:r>
            <a:r>
              <a:rPr lang="ja-JP" altLang="en-US" sz="2400" b="1"/>
              <a:t>分以内に発生；時間経過中央値は</a:t>
            </a:r>
            <a:r>
              <a:rPr lang="en-US" altLang="ja-JP" sz="2400" b="1" dirty="0"/>
              <a:t>13</a:t>
            </a:r>
            <a:r>
              <a:rPr lang="ja-JP" altLang="en-US" sz="2400" b="1"/>
              <a:t>分，範囲は</a:t>
            </a:r>
            <a:r>
              <a:rPr lang="en-US" altLang="ja-JP" sz="2400" b="1" dirty="0"/>
              <a:t>2-150</a:t>
            </a:r>
            <a:r>
              <a:rPr lang="ja-JP" altLang="en-US" sz="2400" b="1"/>
              <a:t>分</a:t>
            </a:r>
          </a:p>
          <a:p>
            <a:r>
              <a:rPr lang="en-US" altLang="ja-JP" sz="2400" b="1" dirty="0"/>
              <a:t>17</a:t>
            </a:r>
            <a:r>
              <a:rPr lang="ja-JP" altLang="en-US" sz="2400" b="1"/>
              <a:t>例はアレルギーの既往があった</a:t>
            </a:r>
            <a:endParaRPr lang="en-US" altLang="ja-JP" sz="2400" b="1" dirty="0"/>
          </a:p>
          <a:p>
            <a:pPr marL="0" indent="0">
              <a:buNone/>
            </a:pPr>
            <a:r>
              <a:rPr lang="ja-JP" altLang="en-US" sz="2400" b="1"/>
              <a:t>（薬剤</a:t>
            </a:r>
            <a:r>
              <a:rPr lang="en-US" altLang="ja-JP" sz="2400" b="1" dirty="0"/>
              <a:t>6</a:t>
            </a:r>
            <a:r>
              <a:rPr lang="ja-JP" altLang="en-US" sz="2400" b="1"/>
              <a:t>例，造影剤</a:t>
            </a:r>
            <a:r>
              <a:rPr lang="en-US" altLang="ja-JP" sz="2400" b="1" dirty="0"/>
              <a:t>2</a:t>
            </a:r>
            <a:r>
              <a:rPr lang="ja-JP" altLang="en-US" sz="2400" b="1"/>
              <a:t>例，食物</a:t>
            </a:r>
            <a:r>
              <a:rPr lang="en-US" altLang="ja-JP" sz="2400" b="1" dirty="0"/>
              <a:t>1</a:t>
            </a:r>
            <a:r>
              <a:rPr lang="ja-JP" altLang="en-US" sz="2400" b="1"/>
              <a:t>例，ワクチン</a:t>
            </a:r>
            <a:r>
              <a:rPr lang="en-US" altLang="ja-JP" sz="2400" b="1" dirty="0"/>
              <a:t>0</a:t>
            </a:r>
            <a:r>
              <a:rPr lang="ja-JP" altLang="en-US" sz="2400" b="1"/>
              <a:t>例）</a:t>
            </a:r>
            <a:endParaRPr lang="en-US" altLang="ja-JP" sz="2400" b="1" dirty="0"/>
          </a:p>
          <a:p>
            <a:pPr marL="0" indent="0">
              <a:buNone/>
            </a:pPr>
            <a:r>
              <a:rPr lang="ja-JP" altLang="en-US" sz="2400" b="1"/>
              <a:t>　さらにうち</a:t>
            </a:r>
            <a:r>
              <a:rPr lang="en-US" altLang="ja-JP" sz="2400" b="1" dirty="0"/>
              <a:t>7</a:t>
            </a:r>
            <a:r>
              <a:rPr lang="ja-JP" altLang="en-US" sz="2400" b="1"/>
              <a:t>例はアナフィラキシー反応の既往があった</a:t>
            </a:r>
          </a:p>
          <a:p>
            <a:r>
              <a:rPr lang="en-US" altLang="ja-JP" sz="2400" b="1" dirty="0"/>
              <a:t>18</a:t>
            </a:r>
            <a:r>
              <a:rPr lang="ja-JP" altLang="en-US" sz="2400" b="1"/>
              <a:t>例がアドレナリン筋注，</a:t>
            </a:r>
            <a:r>
              <a:rPr lang="en-US" altLang="ja-JP" sz="2400" b="1" dirty="0"/>
              <a:t>1</a:t>
            </a:r>
            <a:r>
              <a:rPr lang="ja-JP" altLang="en-US" sz="2400" b="1"/>
              <a:t>例がアドレナリン皮下注により治療開始</a:t>
            </a:r>
          </a:p>
          <a:p>
            <a:r>
              <a:rPr lang="en-US" altLang="ja-JP" sz="2400" b="1" dirty="0"/>
              <a:t>3</a:t>
            </a:r>
            <a:r>
              <a:rPr lang="ja-JP" altLang="en-US" sz="2400" b="1"/>
              <a:t>例が</a:t>
            </a:r>
            <a:r>
              <a:rPr lang="en-US" altLang="ja-JP" sz="2400" b="1" dirty="0"/>
              <a:t>ICU</a:t>
            </a:r>
            <a:r>
              <a:rPr lang="ja-JP" altLang="en-US" sz="2400" b="1"/>
              <a:t>入院，</a:t>
            </a:r>
            <a:r>
              <a:rPr lang="en-US" altLang="ja-JP" sz="2400" b="1" dirty="0"/>
              <a:t>1</a:t>
            </a:r>
            <a:r>
              <a:rPr lang="ja-JP" altLang="en-US" sz="2400" b="1"/>
              <a:t>例が一般入院，</a:t>
            </a:r>
            <a:r>
              <a:rPr lang="en-US" altLang="ja-JP" sz="2400" b="1" dirty="0"/>
              <a:t>17</a:t>
            </a:r>
            <a:r>
              <a:rPr lang="ja-JP" altLang="en-US" sz="2400" b="1"/>
              <a:t>例が救急外来のみでの治療</a:t>
            </a:r>
            <a:endParaRPr lang="en-US" altLang="ja-JP" sz="2400" b="1" dirty="0"/>
          </a:p>
          <a:p>
            <a:pPr marL="0" indent="0">
              <a:buNone/>
            </a:pPr>
            <a:endParaRPr kumimoji="1" lang="ja-JP" altLang="en-US" sz="2400" b="1"/>
          </a:p>
        </p:txBody>
      </p:sp>
    </p:spTree>
    <p:extLst>
      <p:ext uri="{BB962C8B-B14F-4D97-AF65-F5344CB8AC3E}">
        <p14:creationId xmlns:p14="http://schemas.microsoft.com/office/powerpoint/2010/main" val="3445207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E20CE0-32F5-CD4A-BB32-27C1472EB179}"/>
              </a:ext>
            </a:extLst>
          </p:cNvPr>
          <p:cNvSpPr>
            <a:spLocks noGrp="1"/>
          </p:cNvSpPr>
          <p:nvPr>
            <p:ph type="title"/>
          </p:nvPr>
        </p:nvSpPr>
        <p:spPr/>
        <p:txBody>
          <a:bodyPr>
            <a:normAutofit/>
          </a:bodyPr>
          <a:lstStyle/>
          <a:p>
            <a:r>
              <a:rPr lang="ja-JP" altLang="en-US" sz="3600" b="1">
                <a:latin typeface="+mn-ea"/>
                <a:ea typeface="+mn-ea"/>
              </a:rPr>
              <a:t>ポリエチレングリコール</a:t>
            </a:r>
            <a:r>
              <a:rPr lang="en-US" altLang="ja-JP" sz="3600" b="1" dirty="0">
                <a:latin typeface="+mn-ea"/>
                <a:ea typeface="+mn-ea"/>
              </a:rPr>
              <a:t>(PEG)</a:t>
            </a:r>
            <a:br>
              <a:rPr lang="en-US" altLang="ja-JP" sz="3600" dirty="0"/>
            </a:br>
            <a:r>
              <a:rPr kumimoji="1" lang="en-US" altLang="ja-JP" sz="2000" b="1" dirty="0">
                <a:latin typeface="+mn-ea"/>
                <a:ea typeface="+mn-ea"/>
              </a:rPr>
              <a:t>mRNA</a:t>
            </a:r>
            <a:r>
              <a:rPr kumimoji="1" lang="ja-JP" altLang="en-US" sz="2000" b="1">
                <a:latin typeface="+mn-ea"/>
                <a:ea typeface="+mn-ea"/>
              </a:rPr>
              <a:t>ワクチン（ファイザー・モデルナ）</a:t>
            </a:r>
            <a:r>
              <a:rPr lang="ja-JP" altLang="en-US" sz="2000" b="1">
                <a:latin typeface="+mn-ea"/>
                <a:ea typeface="+mn-ea"/>
              </a:rPr>
              <a:t>アナフィラキシーの原因</a:t>
            </a:r>
            <a:endParaRPr kumimoji="1" lang="ja-JP" altLang="en-US" sz="2000" b="1">
              <a:latin typeface="+mn-ea"/>
              <a:ea typeface="+mn-ea"/>
            </a:endParaRPr>
          </a:p>
        </p:txBody>
      </p:sp>
      <p:sp>
        <p:nvSpPr>
          <p:cNvPr id="3" name="コンテンツ プレースホルダー 2">
            <a:extLst>
              <a:ext uri="{FF2B5EF4-FFF2-40B4-BE49-F238E27FC236}">
                <a16:creationId xmlns:a16="http://schemas.microsoft.com/office/drawing/2014/main" id="{FEB267C7-4177-DC4C-9F2F-B5D1D465C13A}"/>
              </a:ext>
            </a:extLst>
          </p:cNvPr>
          <p:cNvSpPr>
            <a:spLocks noGrp="1"/>
          </p:cNvSpPr>
          <p:nvPr>
            <p:ph idx="1"/>
          </p:nvPr>
        </p:nvSpPr>
        <p:spPr>
          <a:xfrm>
            <a:off x="628650" y="1690689"/>
            <a:ext cx="7886700" cy="4486274"/>
          </a:xfrm>
        </p:spPr>
        <p:txBody>
          <a:bodyPr/>
          <a:lstStyle/>
          <a:p>
            <a:r>
              <a:rPr lang="ja-JP" altLang="en-US" sz="2400"/>
              <a:t>モビコール配合内用剤（便秘改善薬）</a:t>
            </a:r>
            <a:endParaRPr lang="en-US" altLang="ja-JP" sz="2400" dirty="0"/>
          </a:p>
          <a:p>
            <a:r>
              <a:rPr lang="ja-JP" altLang="en-US" sz="2400"/>
              <a:t>シャンプー・リンス・日焼止め・ハンドクリームなど</a:t>
            </a:r>
            <a:endParaRPr lang="en-US" altLang="ja-JP" sz="2400" dirty="0"/>
          </a:p>
          <a:p>
            <a:r>
              <a:rPr lang="ja-JP" altLang="en-US" sz="2400"/>
              <a:t>別名マクロゴール</a:t>
            </a:r>
            <a:endParaRPr lang="en-US" altLang="ja-JP" sz="2400" dirty="0"/>
          </a:p>
          <a:p>
            <a:endParaRPr lang="en-US" altLang="ja-JP" b="1" dirty="0"/>
          </a:p>
          <a:p>
            <a:pPr marL="0" indent="0">
              <a:buNone/>
            </a:pPr>
            <a:r>
              <a:rPr lang="en-US" altLang="ja-JP" b="1" dirty="0"/>
              <a:t>	</a:t>
            </a:r>
          </a:p>
          <a:p>
            <a:pPr marL="0" indent="0">
              <a:buNone/>
            </a:pPr>
            <a:r>
              <a:rPr lang="en-US" altLang="ja-JP" b="1" dirty="0"/>
              <a:t>	</a:t>
            </a:r>
            <a:endParaRPr lang="ja-JP" altLang="en-US" b="1"/>
          </a:p>
          <a:p>
            <a:endParaRPr kumimoji="1" lang="ja-JP" altLang="en-US"/>
          </a:p>
        </p:txBody>
      </p:sp>
      <p:pic>
        <p:nvPicPr>
          <p:cNvPr id="5" name="図 4">
            <a:extLst>
              <a:ext uri="{FF2B5EF4-FFF2-40B4-BE49-F238E27FC236}">
                <a16:creationId xmlns:a16="http://schemas.microsoft.com/office/drawing/2014/main" id="{5EFE0BDE-F16E-7440-ABF1-8C2F5BA86AE7}"/>
              </a:ext>
            </a:extLst>
          </p:cNvPr>
          <p:cNvPicPr>
            <a:picLocks noChangeAspect="1"/>
          </p:cNvPicPr>
          <p:nvPr/>
        </p:nvPicPr>
        <p:blipFill>
          <a:blip r:embed="rId2"/>
          <a:stretch>
            <a:fillRect/>
          </a:stretch>
        </p:blipFill>
        <p:spPr>
          <a:xfrm>
            <a:off x="406400" y="3016252"/>
            <a:ext cx="8331200" cy="3746498"/>
          </a:xfrm>
          <a:prstGeom prst="rect">
            <a:avLst/>
          </a:prstGeom>
        </p:spPr>
      </p:pic>
      <p:sp>
        <p:nvSpPr>
          <p:cNvPr id="6" name="テキスト ボックス 5">
            <a:extLst>
              <a:ext uri="{FF2B5EF4-FFF2-40B4-BE49-F238E27FC236}">
                <a16:creationId xmlns:a16="http://schemas.microsoft.com/office/drawing/2014/main" id="{7CAAD932-8768-F842-BF3A-DEE3778CDB1B}"/>
              </a:ext>
            </a:extLst>
          </p:cNvPr>
          <p:cNvSpPr txBox="1"/>
          <p:nvPr/>
        </p:nvSpPr>
        <p:spPr>
          <a:xfrm>
            <a:off x="4864100" y="3157496"/>
            <a:ext cx="3297698" cy="300082"/>
          </a:xfrm>
          <a:prstGeom prst="rect">
            <a:avLst/>
          </a:prstGeom>
          <a:noFill/>
        </p:spPr>
        <p:txBody>
          <a:bodyPr wrap="none" rtlCol="0">
            <a:spAutoFit/>
          </a:bodyPr>
          <a:lstStyle/>
          <a:p>
            <a:r>
              <a:rPr lang="en-US" altLang="ja-JP" dirty="0"/>
              <a:t>https://</a:t>
            </a:r>
            <a:r>
              <a:rPr lang="en-US" altLang="ja-JP" dirty="0" err="1"/>
              <a:t>www.tenkazai.com</a:t>
            </a:r>
            <a:r>
              <a:rPr lang="en-US" altLang="ja-JP" dirty="0"/>
              <a:t>/</a:t>
            </a:r>
            <a:r>
              <a:rPr lang="en-US" altLang="ja-JP" dirty="0" err="1"/>
              <a:t>img</a:t>
            </a:r>
            <a:r>
              <a:rPr lang="en-US" altLang="ja-JP" dirty="0"/>
              <a:t>/pdf/512.pdf</a:t>
            </a:r>
            <a:endParaRPr kumimoji="1" lang="ja-JP" altLang="en-US"/>
          </a:p>
        </p:txBody>
      </p:sp>
    </p:spTree>
    <p:extLst>
      <p:ext uri="{BB962C8B-B14F-4D97-AF65-F5344CB8AC3E}">
        <p14:creationId xmlns:p14="http://schemas.microsoft.com/office/powerpoint/2010/main" val="80211507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4467</TotalTime>
  <Words>1614</Words>
  <Application>Microsoft Macintosh PowerPoint</Application>
  <PresentationFormat>画面に合わせる (4:3)</PresentationFormat>
  <Paragraphs>241</Paragraphs>
  <Slides>20</Slides>
  <Notes>2</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20</vt:i4>
      </vt:variant>
    </vt:vector>
  </HeadingPairs>
  <TitlesOfParts>
    <vt:vector size="25" baseType="lpstr">
      <vt:lpstr>ＭＳ Ｐゴシック</vt: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副反応</vt:lpstr>
      <vt:lpstr>発熱38℃以上（ファイザー）</vt:lpstr>
      <vt:lpstr>PowerPoint プレゼンテーション</vt:lpstr>
      <vt:lpstr>PowerPoint プレゼンテーション</vt:lpstr>
      <vt:lpstr>Pfizerワクチン接種後のアナフィラキシー</vt:lpstr>
      <vt:lpstr>ポリエチレングリコール(PEG) mRNAワクチン（ファイザー・モデルナ）アナフィラキシーの原因</vt:lpstr>
      <vt:lpstr>接種を控える人（ファイザー・モデルナ）</vt:lpstr>
      <vt:lpstr>PowerPoint プレゼンテーション</vt:lpstr>
      <vt:lpstr>ノルウェーの死亡例について2021.1.23</vt:lpstr>
      <vt:lpstr>ドイツの死亡例について2021.1.19</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接種会場での必要物品 （アナフィラキシーショックやけいれん等応急治療用）</vt:lpstr>
      <vt:lpstr>接種に際しての課題</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繁 遠藤</cp:lastModifiedBy>
  <cp:revision>186</cp:revision>
  <dcterms:created xsi:type="dcterms:W3CDTF">2020-02-27T05:39:50Z</dcterms:created>
  <dcterms:modified xsi:type="dcterms:W3CDTF">2021-02-01T14:14:54Z</dcterms:modified>
</cp:coreProperties>
</file>